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77" r:id="rId2"/>
    <p:sldId id="449" r:id="rId3"/>
    <p:sldId id="450" r:id="rId4"/>
    <p:sldId id="514" r:id="rId5"/>
    <p:sldId id="444" r:id="rId6"/>
    <p:sldId id="509" r:id="rId7"/>
    <p:sldId id="451" r:id="rId8"/>
    <p:sldId id="510" r:id="rId9"/>
    <p:sldId id="452" r:id="rId10"/>
    <p:sldId id="515" r:id="rId11"/>
    <p:sldId id="453" r:id="rId12"/>
    <p:sldId id="454" r:id="rId13"/>
    <p:sldId id="456" r:id="rId14"/>
    <p:sldId id="457" r:id="rId15"/>
    <p:sldId id="455" r:id="rId16"/>
    <p:sldId id="445" r:id="rId17"/>
    <p:sldId id="458" r:id="rId18"/>
    <p:sldId id="516" r:id="rId19"/>
    <p:sldId id="462" r:id="rId20"/>
    <p:sldId id="463" r:id="rId21"/>
    <p:sldId id="464" r:id="rId22"/>
    <p:sldId id="459" r:id="rId23"/>
    <p:sldId id="460" r:id="rId24"/>
    <p:sldId id="461" r:id="rId25"/>
    <p:sldId id="465" r:id="rId26"/>
    <p:sldId id="466" r:id="rId27"/>
    <p:sldId id="467" r:id="rId28"/>
    <p:sldId id="511" r:id="rId29"/>
    <p:sldId id="468" r:id="rId30"/>
    <p:sldId id="469" r:id="rId31"/>
    <p:sldId id="500" r:id="rId32"/>
    <p:sldId id="470" r:id="rId33"/>
    <p:sldId id="475" r:id="rId34"/>
    <p:sldId id="472" r:id="rId35"/>
    <p:sldId id="471" r:id="rId36"/>
    <p:sldId id="473" r:id="rId37"/>
    <p:sldId id="474" r:id="rId38"/>
    <p:sldId id="485" r:id="rId39"/>
    <p:sldId id="501" r:id="rId40"/>
    <p:sldId id="477" r:id="rId41"/>
    <p:sldId id="486" r:id="rId42"/>
    <p:sldId id="502" r:id="rId43"/>
    <p:sldId id="478" r:id="rId44"/>
    <p:sldId id="506" r:id="rId45"/>
    <p:sldId id="480" r:id="rId46"/>
    <p:sldId id="481" r:id="rId47"/>
    <p:sldId id="504" r:id="rId48"/>
    <p:sldId id="505" r:id="rId49"/>
    <p:sldId id="507" r:id="rId50"/>
    <p:sldId id="508" r:id="rId51"/>
    <p:sldId id="512" r:id="rId52"/>
    <p:sldId id="482" r:id="rId53"/>
    <p:sldId id="487" r:id="rId54"/>
    <p:sldId id="488" r:id="rId55"/>
    <p:sldId id="489" r:id="rId56"/>
    <p:sldId id="490" r:id="rId57"/>
    <p:sldId id="491" r:id="rId58"/>
    <p:sldId id="492" r:id="rId59"/>
    <p:sldId id="493" r:id="rId60"/>
    <p:sldId id="494" r:id="rId61"/>
    <p:sldId id="495" r:id="rId62"/>
    <p:sldId id="496" r:id="rId63"/>
    <p:sldId id="497" r:id="rId64"/>
    <p:sldId id="498" r:id="rId65"/>
    <p:sldId id="499" r:id="rId66"/>
    <p:sldId id="513" r:id="rId6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k" initials="d" lastIdx="1" clrIdx="0"/>
  <p:cmAuthor id="2" name="dirk corporaa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06" autoAdjust="0"/>
    <p:restoredTop sz="96405" autoAdjust="0"/>
  </p:normalViewPr>
  <p:slideViewPr>
    <p:cSldViewPr>
      <p:cViewPr varScale="1">
        <p:scale>
          <a:sx n="153" d="100"/>
          <a:sy n="153" d="100"/>
        </p:scale>
        <p:origin x="120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4C85-69E8-4FAB-8141-F6B9F611450C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CC32-1F34-47A2-A23E-DBD99CA9964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66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A721-48C7-459D-A5AF-C0B569C757CD}" type="datetimeFigureOut">
              <a:rPr lang="nl-NL" smtClean="0"/>
              <a:pPr/>
              <a:t>13-02-2023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hyperlink" Target="https://melden.vliegveiligheid.nl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717693" y="11088"/>
            <a:ext cx="6138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1. Luchtvaartwetgeving 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(versie nov. 2021)</a:t>
            </a:r>
          </a:p>
        </p:txBody>
      </p:sp>
      <p:pic>
        <p:nvPicPr>
          <p:cNvPr id="2" name="Afbeelding 1" descr="robinson cruso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1" y="1013295"/>
            <a:ext cx="3641017" cy="529602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067944" y="908720"/>
            <a:ext cx="50760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Meer mensen =&gt; meer regels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Elk land is autonoom, baas over zijn land en luchtruim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Door een land vastgestelde regels heten wetten.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‘Elke Nederlander wordt geacht de wet te kennen’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zweefvlieger moet de veiligheidsregels voor het zweefvliegen kennen.</a:t>
            </a:r>
          </a:p>
          <a:p>
            <a:pPr>
              <a:buClr>
                <a:srgbClr val="FF0000"/>
              </a:buClr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244813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2C26DBA-5BCD-D5F1-E900-BC7920B04E34}"/>
              </a:ext>
            </a:extLst>
          </p:cNvPr>
          <p:cNvSpPr txBox="1"/>
          <p:nvPr/>
        </p:nvSpPr>
        <p:spPr>
          <a:xfrm>
            <a:off x="2621192" y="641682"/>
            <a:ext cx="64513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De </a:t>
            </a:r>
            <a:r>
              <a:rPr lang="nl-NL" sz="20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nationale overheid 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(competent </a:t>
            </a:r>
            <a:r>
              <a:rPr lang="nl-NL" sz="2000" b="0" i="0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authority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)</a:t>
            </a:r>
            <a:r>
              <a:rPr lang="nl-NL" sz="20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zorgt voor de invoering en handhaving van de Europese wetgeving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dirty="0">
                <a:solidFill>
                  <a:srgbClr val="333333"/>
                </a:solidFill>
                <a:latin typeface="Helvetica Neue" panose="02000503000000020004" pitchFamily="2" charset="0"/>
              </a:rPr>
              <a:t>E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n zorgt voor het regelen van de luchtvaart die niet onder de Basisverordening valt bijvoorbeeld militaire luchtvaart, historische luchtvaart (Annex 1 vliegtuigen) en amateurbouw. </a:t>
            </a:r>
          </a:p>
          <a:p>
            <a:pPr marL="285750" indent="-285750" algn="l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dirty="0">
                <a:solidFill>
                  <a:schemeClr val="accent2"/>
                </a:solidFill>
                <a:latin typeface="HelveticaNeue" panose="02000503000000020004" pitchFamily="2" charset="0"/>
              </a:rPr>
              <a:t>ILT</a:t>
            </a:r>
            <a:r>
              <a:rPr lang="nl-NL" sz="2000" dirty="0">
                <a:solidFill>
                  <a:srgbClr val="262626"/>
                </a:solidFill>
                <a:latin typeface="HelveticaNeue" panose="02000503000000020004" pitchFamily="2" charset="0"/>
              </a:rPr>
              <a:t> (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een zelfstandig onderdeel (agentschap) van het ministerie van Infrastructuur en Waterstaat)</a:t>
            </a:r>
            <a:r>
              <a:rPr lang="nl-NL" sz="2000" dirty="0">
                <a:solidFill>
                  <a:srgbClr val="262626"/>
                </a:solidFill>
                <a:latin typeface="HelveticaNeue" panose="02000503000000020004" pitchFamily="2" charset="0"/>
              </a:rPr>
              <a:t> zorgt voor de uitvoering en de controle op de naleving van de regelgeving die van de Europese Unie en de Nederlandse overheid komt.</a:t>
            </a:r>
            <a:endParaRPr lang="nl-NL" sz="20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marL="285750" indent="-285750" algn="l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De oude </a:t>
            </a:r>
            <a:r>
              <a:rPr lang="nl-NL" sz="20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Luchtvaartwet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wordt gaandeweg vervangen door de </a:t>
            </a:r>
            <a:r>
              <a:rPr lang="nl-NL" sz="20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Wet Luchtvaart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. Beide wetten regelen alleen wat niet al via EASA- regelgeving geregeld is.</a:t>
            </a:r>
          </a:p>
          <a:p>
            <a:pPr marL="285750" indent="-285750" algn="l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De </a:t>
            </a:r>
            <a:r>
              <a:rPr lang="nl-NL" sz="20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Onderzoeksraad voor Veiligheid (OVV)</a:t>
            </a:r>
            <a:r>
              <a:rPr lang="nl-NL" sz="20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is belast met het onderzoek van en de rapportage over ernstige luchtvaartvoorvallen en luchtvaartongevallen.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FD539DF-D35E-037D-86FA-85131017A3F0}"/>
              </a:ext>
            </a:extLst>
          </p:cNvPr>
          <p:cNvSpPr txBox="1"/>
          <p:nvPr/>
        </p:nvSpPr>
        <p:spPr>
          <a:xfrm>
            <a:off x="71479" y="698777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0" u="none" strike="noStrike" dirty="0">
                <a:solidFill>
                  <a:srgbClr val="333399"/>
                </a:solidFill>
                <a:effectLst/>
                <a:latin typeface="Helvetica Neue" panose="02000503000000020004" pitchFamily="2" charset="0"/>
              </a:rPr>
              <a:t>NATIONALE </a:t>
            </a:r>
          </a:p>
          <a:p>
            <a:r>
              <a:rPr lang="nl-NL" b="1" i="0" u="none" strike="noStrike" dirty="0">
                <a:solidFill>
                  <a:srgbClr val="333399"/>
                </a:solidFill>
                <a:effectLst/>
                <a:latin typeface="Helvetica Neue" panose="02000503000000020004" pitchFamily="2" charset="0"/>
              </a:rPr>
              <a:t>WETGEVING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0570C4-F35D-950C-8F1A-3F0781F52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23" y="1396310"/>
            <a:ext cx="2623930" cy="26239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E44930-2CB5-0D2D-7A2D-74D92E211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374" y="4376109"/>
            <a:ext cx="2679543" cy="17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331640" y="-27384"/>
            <a:ext cx="77048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1.2 Luchtwaardigheid van vliegtuigen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707904" y="1124744"/>
            <a:ext cx="54726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BvI = Bewijs van Inschrijving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BvL = Bewijs van Luchtwaardigheid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OHP = Onderhoudsprogramma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Geluidscertificaat (motorzwever)</a:t>
            </a:r>
          </a:p>
          <a:p>
            <a:pPr>
              <a:buNone/>
            </a:pPr>
            <a:endParaRPr lang="nl-NL" sz="2400" u="sng" dirty="0"/>
          </a:p>
          <a:p>
            <a:pPr>
              <a:buNone/>
            </a:pPr>
            <a:endParaRPr lang="nl-NL" sz="2400" u="sng" dirty="0">
              <a:solidFill>
                <a:srgbClr val="000090"/>
              </a:solidFill>
            </a:endParaRPr>
          </a:p>
          <a:p>
            <a:pPr>
              <a:buNone/>
            </a:pPr>
            <a:r>
              <a:rPr lang="nl-NL" sz="2400" dirty="0">
                <a:solidFill>
                  <a:srgbClr val="000090"/>
                </a:solidFill>
              </a:rPr>
              <a:t>Het EASA-BVL bestaat uit: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Het </a:t>
            </a:r>
            <a:r>
              <a:rPr lang="nl-NL" sz="2400" dirty="0">
                <a:solidFill>
                  <a:srgbClr val="C0504D"/>
                </a:solidFill>
              </a:rPr>
              <a:t>Certificate of Airworthiness </a:t>
            </a:r>
            <a:r>
              <a:rPr lang="nl-NL" sz="2400" dirty="0"/>
              <a:t>(het luchtwaardigheidsbewijs dat maar één keer wordt uitgereikt).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Het </a:t>
            </a:r>
            <a:r>
              <a:rPr lang="nl-NL" sz="2400" dirty="0">
                <a:solidFill>
                  <a:srgbClr val="C0504D"/>
                </a:solidFill>
              </a:rPr>
              <a:t>Airworthiness Review Certificate </a:t>
            </a:r>
            <a:r>
              <a:rPr lang="nl-NL" sz="2400" dirty="0"/>
              <a:t>(ARC) dat 12 maanden geldig is. Een ARS (Airworthiness Review </a:t>
            </a:r>
            <a:r>
              <a:rPr lang="nl-NL" sz="2400" dirty="0" err="1"/>
              <a:t>Staff</a:t>
            </a:r>
            <a:r>
              <a:rPr lang="nl-NL" sz="2400" dirty="0"/>
              <a:t>) kan na een ARC-keuring een nieuwe ARC verstrekken. </a:t>
            </a:r>
            <a:r>
              <a:rPr lang="nl-NL" sz="2800" dirty="0"/>
              <a:t>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707904" y="692696"/>
            <a:ext cx="543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Een vliegtuig moet beschikken over </a:t>
            </a:r>
            <a:r>
              <a:rPr lang="nl-NL" sz="2400" dirty="0"/>
              <a:t>een:</a:t>
            </a:r>
          </a:p>
        </p:txBody>
      </p:sp>
      <p:pic>
        <p:nvPicPr>
          <p:cNvPr id="8" name="Afbeelding 7" descr="Scan 4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" y="765211"/>
            <a:ext cx="3634438" cy="2592288"/>
          </a:xfrm>
          <a:prstGeom prst="rect">
            <a:avLst/>
          </a:prstGeom>
        </p:spPr>
      </p:pic>
      <p:pic>
        <p:nvPicPr>
          <p:cNvPr id="9" name="Afbeelding 8" descr="Scan 5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" y="3597840"/>
            <a:ext cx="3600400" cy="25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84784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331640" y="-27384"/>
            <a:ext cx="77048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1.2 Luchtwaardigheid van vliegtuigen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843808" y="620688"/>
            <a:ext cx="630019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2600" dirty="0">
                <a:solidFill>
                  <a:srgbClr val="000090"/>
                </a:solidFill>
              </a:rPr>
              <a:t>Het onderhoud voor zweefvliegtuigen:</a:t>
            </a:r>
            <a:endParaRPr lang="nl-NL" sz="26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is geregeld in EASA-Part ML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vindt plaats onder toezicht van de KNVvL- CAO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Een vliegtuig beschikt over een onderhoudsprogramma (goedgekeurd door de eigenaar).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Daarin staat o.a. welke taken een eigenaar/houder mag uitvoeren en welke door een technicus verricht moeten worden.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technicus beschikt over een Part-66 AML in de categorie L1 of L2 :Daarin staat beschreven welke werkzaamheden hij/zij mag uitvoeren.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415A1DB-F717-2A4C-8C7F-2EEFC9B23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1" y="746681"/>
            <a:ext cx="2394367" cy="3023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0BD29A-1B68-8C40-88D4-FDA831F53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760" y="3527425"/>
            <a:ext cx="2677489" cy="33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331640" y="-27384"/>
            <a:ext cx="77048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1.2 Luchtwaardigheid van vliegtuigen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499992" y="1124744"/>
            <a:ext cx="46440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BvI = Bewijs van Inschrijving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BvL = Bewijs van Luchtwaardigheid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BAR = Bewijs Aanwijzing Radiostation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Vliegtuighandboek + weegrapport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Bijgewerkt journaal (vliegtuiglogboek)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WA-verzekeringsbewijs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/>
              <a:t>Geluidscertificaat (alleen voor motorzwever of zelfstarter)</a:t>
            </a:r>
          </a:p>
        </p:txBody>
      </p:sp>
      <p:pic>
        <p:nvPicPr>
          <p:cNvPr id="2" name="Afbeelding 1" descr="vliegtuiglogboe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3960440" cy="577475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067944" y="764704"/>
            <a:ext cx="490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In het vliegtuig moeten aanwezig zijn: </a:t>
            </a:r>
          </a:p>
        </p:txBody>
      </p:sp>
    </p:spTree>
    <p:extLst>
      <p:ext uri="{BB962C8B-B14F-4D97-AF65-F5344CB8AC3E}">
        <p14:creationId xmlns:p14="http://schemas.microsoft.com/office/powerpoint/2010/main" val="18938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331640" y="-27384"/>
            <a:ext cx="770485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1.2 Luchtwaardigheid van vliegtuigen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499992" y="620688"/>
            <a:ext cx="460417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Een zweefvlieger moet bij zich hebben: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geldig bewijs van bevoegdheid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geldige medische verklaring (LAPL / klasse 1 / klasse 2)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identificatiedocument met foto.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solist moet op </a:t>
            </a:r>
            <a:r>
              <a:rPr lang="nl-NL" sz="2400" dirty="0" err="1"/>
              <a:t>overland-vluchten</a:t>
            </a:r>
            <a:r>
              <a:rPr lang="nl-NL" sz="2400" dirty="0"/>
              <a:t> een bewijs hebben, dat hij vliegt als </a:t>
            </a:r>
            <a:r>
              <a:rPr lang="nl-NL" sz="2400" dirty="0" err="1"/>
              <a:t>leerlingzweefvlieger</a:t>
            </a:r>
            <a:r>
              <a:rPr lang="nl-NL" sz="2400" dirty="0"/>
              <a:t> </a:t>
            </a:r>
            <a:r>
              <a:rPr lang="nl-NL" sz="2400" dirty="0" err="1"/>
              <a:t>o.t.v</a:t>
            </a:r>
            <a:r>
              <a:rPr lang="nl-NL" sz="2400" dirty="0"/>
              <a:t>. een vlieginstructeur.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>
              <a:buClr>
                <a:srgbClr val="FF0000"/>
              </a:buClr>
            </a:pPr>
            <a:r>
              <a:rPr lang="nl-NL" sz="2400" dirty="0">
                <a:solidFill>
                  <a:srgbClr val="000090"/>
                </a:solidFill>
              </a:rPr>
              <a:t>Een zweefvlieger moet: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bijgewerkt logboek kunnen tonen.</a:t>
            </a:r>
          </a:p>
        </p:txBody>
      </p:sp>
      <p:pic>
        <p:nvPicPr>
          <p:cNvPr id="3" name="Afbeelding 2" descr="lapl(S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4453010" cy="3024336"/>
          </a:xfrm>
          <a:prstGeom prst="rect">
            <a:avLst/>
          </a:prstGeom>
        </p:spPr>
      </p:pic>
      <p:pic>
        <p:nvPicPr>
          <p:cNvPr id="4" name="Afbeelding 3" descr="Scan 6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" y="4149080"/>
            <a:ext cx="4422138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331640" y="-27384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1.2 Luchtwaardigheid van vliegtuigen</a:t>
            </a:r>
          </a:p>
        </p:txBody>
      </p:sp>
      <p:pic>
        <p:nvPicPr>
          <p:cNvPr id="12" name="Afbeelding 11" descr="logboe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600400" cy="254428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707904" y="620688"/>
            <a:ext cx="5436096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dirty="0">
                <a:solidFill>
                  <a:srgbClr val="000090"/>
                </a:solidFill>
              </a:rPr>
              <a:t>In het logboekje noteert de zweefvlieger: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datum van de vlucht,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vertreklocatie en de starttijd,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aankomst locatie en de landingstijd,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het vliegtuigtype en de registratie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startmethode: L (lierstart), S (sleepstart), T (TMG), </a:t>
            </a:r>
            <a:r>
              <a:rPr lang="nl-NL" sz="2100" dirty="0" err="1"/>
              <a:t>Z</a:t>
            </a:r>
            <a:r>
              <a:rPr lang="nl-NL" sz="2100" dirty="0"/>
              <a:t> (zelfstart)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vluchtduur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het aantal landingen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functietijd, de vluchtduur als gezagvoerder (PIC), bij DBO de vluchtduur waarbij een ander gezagvoerder was en/of bij instructeur (FI) de vluchtduur als instructeur.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bij Opmerkingen, bijzonderheden van de vlucht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bij Paraaf handtekening en nummerbrevet.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onderaan de pagina: de totale vluchtduur, het aantal landingen en een paraaf dat de gegevens naar waarheid zijn ingevuld.</a:t>
            </a:r>
          </a:p>
        </p:txBody>
      </p:sp>
    </p:spTree>
    <p:extLst>
      <p:ext uri="{BB962C8B-B14F-4D97-AF65-F5344CB8AC3E}">
        <p14:creationId xmlns:p14="http://schemas.microsoft.com/office/powerpoint/2010/main" val="1893899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385900" y="21962"/>
            <a:ext cx="6372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600" dirty="0">
                <a:solidFill>
                  <a:schemeClr val="bg1"/>
                </a:solidFill>
                <a:latin typeface="Arial"/>
                <a:cs typeface="Arial"/>
              </a:rPr>
              <a:t>1.3 Nationaliteit en Registratiekenmerken</a:t>
            </a:r>
          </a:p>
        </p:txBody>
      </p:sp>
      <p:pic>
        <p:nvPicPr>
          <p:cNvPr id="2" name="Afbeelding 1" descr="luchtvaartregi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862975"/>
            <a:ext cx="3672408" cy="566236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79912" y="764704"/>
            <a:ext cx="5385222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dirty="0">
                <a:solidFill>
                  <a:srgbClr val="000090"/>
                </a:solidFill>
              </a:rPr>
              <a:t>Een luchtvaartuig moet beschikken over: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Een nationaliteitskenmerk (PH-nummer of een nationaliteitskenmerk van een ander land) en een inschrijvingskenmerk;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een BvI = Bewijs van Inschrijving. Op het BvI staan de Nationaliteits- en Inschrijvings-kenmerken en de naam van de eigenaar. 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Het BvI blijft geldig zolang het vliegtuig niet verandert van eigenaar en het vliegtuig niet voorgoed buiten gebruik is gesteld.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In het vliegtuig bevindt zich een identificatieplaatje van onbrandbaar materiaal.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100" dirty="0"/>
          </a:p>
          <a:p>
            <a:pPr>
              <a:buClr>
                <a:srgbClr val="FF0000"/>
              </a:buClr>
            </a:pPr>
            <a:r>
              <a:rPr lang="nl-NL" sz="2100" dirty="0">
                <a:solidFill>
                  <a:schemeClr val="tx2">
                    <a:lumMod val="75000"/>
                  </a:schemeClr>
                </a:solidFill>
              </a:rPr>
              <a:t>Luchtvaartregister: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100" dirty="0"/>
              <a:t>De overheid zorgt voor een </a:t>
            </a:r>
            <a:r>
              <a:rPr lang="nl-NL" sz="2100" dirty="0">
                <a:solidFill>
                  <a:schemeClr val="accent2"/>
                </a:solidFill>
              </a:rPr>
              <a:t>luchtvaartregister</a:t>
            </a:r>
            <a:r>
              <a:rPr lang="nl-NL" sz="2100" dirty="0"/>
              <a:t> daarin staan de vliegtuigen met hun nationaliteitskenmerk (PH) en hun registratie. 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34B04F7-7DA4-F947-B47B-4DB4707B751C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0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911"/>
            <a:ext cx="9144000" cy="245806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07504" y="3789040"/>
            <a:ext cx="9036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Het nationaliteitskenmerk voor Nederland bestaat uit de letters PH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Het inschrijvingskenmerk bestaat uit: cijfers voor een zweef- en motorzweefvliegtuig;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De kenmerken worden op een duurzame wijze aangebracht, schoon en zichtbaar gehouden en stichten geen verwarring.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De kleur van de kenmerken onderscheidt zich duidelijk van de ondergrond.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De kleur van de diverse karakters is zo veel mogelijk gelijk.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0" y="3284984"/>
            <a:ext cx="880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REGELING INSCHRIJVING NEDERLANDSE BURGERLUCHTVAARTUIGEN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F495951-D3D3-8C42-AA15-4CD23D1CE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900" y="21962"/>
            <a:ext cx="6372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600" dirty="0">
                <a:solidFill>
                  <a:schemeClr val="bg1"/>
                </a:solidFill>
                <a:latin typeface="Arial"/>
                <a:cs typeface="Arial"/>
              </a:rPr>
              <a:t>1.3 Nationaliteit en Registratiekenmerken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9E764A0-9D4D-FE46-815A-E50BC8F8F6B3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992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1259632" y="1036626"/>
            <a:ext cx="7877472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dirty="0"/>
              <a:t> </a:t>
            </a:r>
            <a:r>
              <a:rPr lang="nl-NL" sz="2200" dirty="0"/>
              <a:t>Alleen bij een DTO of een ATO kun je een SPL halen</a:t>
            </a:r>
            <a:r>
              <a:rPr lang="nl-NL" dirty="0"/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De opleiding wordt gegeven aan de hand van een door ILT goedgekeurde </a:t>
            </a:r>
            <a:r>
              <a:rPr lang="nl-NL" sz="2200" dirty="0">
                <a:solidFill>
                  <a:schemeClr val="accent2"/>
                </a:solidFill>
                <a:latin typeface="HelveticaNeue" panose="02000503000000020004" pitchFamily="2" charset="0"/>
              </a:rPr>
              <a:t>Trainingsprogramma</a:t>
            </a: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Een DTO beschikt over een vertegenwoordiger en een </a:t>
            </a:r>
            <a:r>
              <a:rPr lang="nl-NL" sz="2200" dirty="0" err="1">
                <a:solidFill>
                  <a:srgbClr val="262626"/>
                </a:solidFill>
                <a:latin typeface="HelveticaNeue" panose="02000503000000020004" pitchFamily="2" charset="0"/>
              </a:rPr>
              <a:t>HoT</a:t>
            </a: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De </a:t>
            </a:r>
            <a:r>
              <a:rPr lang="nl-NL" sz="2200" dirty="0">
                <a:solidFill>
                  <a:schemeClr val="accent2"/>
                </a:solidFill>
                <a:latin typeface="HelveticaNeue" panose="02000503000000020004" pitchFamily="2" charset="0"/>
              </a:rPr>
              <a:t>vertegenwoordiger</a:t>
            </a: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 is verantwoordelijk voor de faciliteiten (vliegtuigen, vliegveld, leslokalen </a:t>
            </a:r>
            <a:r>
              <a:rPr lang="nl-NL" sz="2200" dirty="0" err="1">
                <a:solidFill>
                  <a:srgbClr val="262626"/>
                </a:solidFill>
                <a:latin typeface="HelveticaNeue" panose="02000503000000020004" pitchFamily="2" charset="0"/>
              </a:rPr>
              <a:t>etc</a:t>
            </a: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) en het veiligheidsmanagementsysteem.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>
                <a:solidFill>
                  <a:srgbClr val="262626"/>
                </a:solidFill>
                <a:latin typeface="HelveticaNeue" panose="02000503000000020004" pitchFamily="2" charset="0"/>
              </a:rPr>
              <a:t>De </a:t>
            </a:r>
            <a:r>
              <a:rPr lang="nl-NL" sz="2200" dirty="0" err="1">
                <a:solidFill>
                  <a:schemeClr val="accent2"/>
                </a:solidFill>
                <a:latin typeface="HelveticaNeue" panose="02000503000000020004" pitchFamily="2" charset="0"/>
              </a:rPr>
              <a:t>HoT</a:t>
            </a:r>
            <a:r>
              <a:rPr lang="nl-NL" sz="2200" dirty="0">
                <a:solidFill>
                  <a:schemeClr val="accent2"/>
                </a:solidFill>
                <a:latin typeface="HelveticaNeue" panose="02000503000000020004" pitchFamily="2" charset="0"/>
              </a:rPr>
              <a:t> (Head of Training) </a:t>
            </a:r>
            <a:r>
              <a:rPr lang="nl-NL" sz="2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is verantwoordelijk voor de training en het overzicht over de vorderingen van de leerlingen.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>
                <a:solidFill>
                  <a:srgbClr val="333333"/>
                </a:solidFill>
                <a:latin typeface="Helvetica Neue" panose="02000503000000020004" pitchFamily="2" charset="0"/>
              </a:rPr>
              <a:t>D</a:t>
            </a:r>
            <a:r>
              <a:rPr lang="nl-NL" sz="2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 voortgang (progressie) wordt bijgehouden om te controleren of alle onderdelen uit het trainingsprogramma aan bod zijn gekomen, dit geldt zowel voor de </a:t>
            </a:r>
            <a:r>
              <a:rPr lang="nl-NL" sz="22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praktijk (DTO.GEN.220) </a:t>
            </a:r>
            <a:r>
              <a:rPr lang="nl-NL" sz="2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als voor de </a:t>
            </a:r>
            <a:r>
              <a:rPr lang="nl-NL" sz="2200" b="0" i="0" u="none" strike="noStrike" dirty="0">
                <a:solidFill>
                  <a:schemeClr val="accent2"/>
                </a:solidFill>
                <a:effectLst/>
                <a:latin typeface="Helvetica Neue" panose="02000503000000020004" pitchFamily="2" charset="0"/>
              </a:rPr>
              <a:t>theorie (DTO.GEN.260). 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Je kunt geen examen doen voor een bevoegdheid zonder een verklaring van de </a:t>
            </a:r>
            <a:r>
              <a:rPr lang="nl-NL" sz="2200" b="0" i="0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HoT</a:t>
            </a:r>
            <a:r>
              <a:rPr lang="nl-NL" sz="22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dat de opleiding daarvoor naar tevredenheid is afgerond.</a:t>
            </a:r>
            <a:endParaRPr lang="nl-NL" sz="2200" dirty="0"/>
          </a:p>
        </p:txBody>
      </p:sp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84199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5D402F4-7D8B-6ABE-D9E4-C6E53AE3C460}"/>
              </a:ext>
            </a:extLst>
          </p:cNvPr>
          <p:cNvSpPr txBox="1"/>
          <p:nvPr/>
        </p:nvSpPr>
        <p:spPr>
          <a:xfrm>
            <a:off x="1259632" y="633556"/>
            <a:ext cx="352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tx2"/>
                </a:solidFill>
              </a:rPr>
              <a:t>De opleiding voor het SPL: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43D78E-FE27-BB6C-4A37-9BC579F0A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816" y="3182951"/>
            <a:ext cx="6012160" cy="1152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03414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4427984" y="692696"/>
            <a:ext cx="4608512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2200" dirty="0">
                <a:solidFill>
                  <a:srgbClr val="000090"/>
                </a:solidFill>
              </a:rPr>
              <a:t>De eisen voor solo-vliegen: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minimaal 14 jaar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in het bezit van een LAPL-medical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een identificatie bewijs met foto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onder toezicht van een instructeur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bij overland een schriftelijk bewijs van </a:t>
            </a:r>
            <a:r>
              <a:rPr lang="nl-NL" sz="2200" dirty="0" err="1"/>
              <a:t>leerlingvlieger</a:t>
            </a:r>
            <a:r>
              <a:rPr lang="nl-NL" sz="2200" dirty="0"/>
              <a:t> kunnen tonen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bijgewerkt logboek kunnen tonen</a:t>
            </a:r>
          </a:p>
          <a:p>
            <a:pPr>
              <a:buClr>
                <a:srgbClr val="FF0000"/>
              </a:buClr>
            </a:pPr>
            <a:endParaRPr lang="nl-NL" sz="2200" dirty="0"/>
          </a:p>
          <a:p>
            <a:pPr>
              <a:buClr>
                <a:srgbClr val="FF0000"/>
              </a:buClr>
            </a:pPr>
            <a:r>
              <a:rPr lang="nl-NL" sz="2200" dirty="0">
                <a:solidFill>
                  <a:srgbClr val="000090"/>
                </a:solidFill>
              </a:rPr>
              <a:t>De minimumeisen voor de afgifte van een SPL:</a:t>
            </a:r>
          </a:p>
          <a:p>
            <a:pPr>
              <a:buClr>
                <a:srgbClr val="FF0000"/>
              </a:buClr>
            </a:pPr>
            <a:endParaRPr lang="nl-NL" sz="22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minimaal 16 jaar;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minimaal 15 vlieguren en 45 starts;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een theorie- en praktijkcursus volgen aan een DTO;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binnen 24 maanden slagen voor een theorie-en praktijkexamen.</a:t>
            </a:r>
          </a:p>
        </p:txBody>
      </p:sp>
      <p:pic>
        <p:nvPicPr>
          <p:cNvPr id="3" name="Afbeelding 2" descr="Schermafbeelding 2018-01-23 om 19.57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427984" cy="3302841"/>
          </a:xfrm>
          <a:prstGeom prst="rect">
            <a:avLst/>
          </a:prstGeom>
        </p:spPr>
      </p:pic>
      <p:pic>
        <p:nvPicPr>
          <p:cNvPr id="4" name="Afbeelding 3" descr="Schermafbeelding 2018-01-23 om 19.58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6013"/>
            <a:ext cx="4427984" cy="312198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B531052B-E890-484F-B9FC-9148A2334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28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</p:spTree>
    <p:extLst>
      <p:ext uri="{BB962C8B-B14F-4D97-AF65-F5344CB8AC3E}">
        <p14:creationId xmlns:p14="http://schemas.microsoft.com/office/powerpoint/2010/main" val="10181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2267744" y="9903"/>
            <a:ext cx="44049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1. Luchtvaartwetgeving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DFC5013-567D-E345-9D01-0D02D6DAB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8158"/>
            <a:ext cx="8062478" cy="61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2627784" y="620688"/>
            <a:ext cx="6552728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000090"/>
                </a:solidFill>
              </a:rPr>
              <a:t>Aantekeningen op een brevet en eisen: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L, lierstart, 10 starts met instructeur en 5 solostarts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S, sleepstart, 10 starts met instructeur en 5 solostarts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 err="1"/>
              <a:t>Z</a:t>
            </a:r>
            <a:r>
              <a:rPr lang="nl-NL" sz="2200" dirty="0"/>
              <a:t>, zelfstart, 5 starts met een instructeur en 5 solostarts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TMG, minimaal 6 vlieguren les op de TMG (waarvan minimaal 4 uren met instructeur) en een solo-overland van 150 km met een landing op ander veld.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Slepen met een TMG, voldoende vlieguren, cursus volgen bij een ATO/DTO, 10 sleepvlieglesvluchten.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Aerobatic, cursus bij een ATO/DTO, en 20 kunstvlieglesvluchten.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Instructie, 100 vlieguren en 200 starts als gezagvoerder, een theorieopleiding van 30 uur bij een ATO/DTO en een praktijkopleiding van 25 uur in instructietechniek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200" dirty="0"/>
              <a:t>Instructie aan de instructeursopleiding</a:t>
            </a:r>
          </a:p>
        </p:txBody>
      </p:sp>
      <p:pic>
        <p:nvPicPr>
          <p:cNvPr id="11" name="Afbeelding 10" descr="lapl(S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1610" y="1425828"/>
            <a:ext cx="3672409" cy="2494178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3132F08-C02B-0947-9745-BCE36B89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28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</p:spTree>
    <p:extLst>
      <p:ext uri="{BB962C8B-B14F-4D97-AF65-F5344CB8AC3E}">
        <p14:creationId xmlns:p14="http://schemas.microsoft.com/office/powerpoint/2010/main" val="1018188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3131840" y="3356992"/>
            <a:ext cx="60121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rgbClr val="000090"/>
                </a:solidFill>
              </a:rPr>
              <a:t>Eisen voor passagiers vliegen:</a:t>
            </a:r>
          </a:p>
          <a:p>
            <a:endParaRPr lang="nl-NL" sz="26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Minimaal 10 uur of 30 starts na het behalen van het SPL brevet.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6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Voldoende recente ervaring. Minimaal 3 starts en 3 landingen in de afgelopen 3 maanden. </a:t>
            </a:r>
          </a:p>
        </p:txBody>
      </p:sp>
      <p:pic>
        <p:nvPicPr>
          <p:cNvPr id="3" name="Afbeelding 2" descr="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764705"/>
            <a:ext cx="9036496" cy="2429166"/>
          </a:xfrm>
          <a:prstGeom prst="rect">
            <a:avLst/>
          </a:prstGeom>
        </p:spPr>
      </p:pic>
      <p:pic>
        <p:nvPicPr>
          <p:cNvPr id="4" name="Afbeelding 3" descr="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05992"/>
            <a:ext cx="3024336" cy="6048672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554D6CDE-1222-4C40-BE3F-0320B27D9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28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</p:spTree>
    <p:extLst>
      <p:ext uri="{BB962C8B-B14F-4D97-AF65-F5344CB8AC3E}">
        <p14:creationId xmlns:p14="http://schemas.microsoft.com/office/powerpoint/2010/main" val="10181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84199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 descr="Scan 7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" y="764704"/>
            <a:ext cx="2562940" cy="602128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669076" y="812310"/>
            <a:ext cx="64442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Het verschil tussen een SPL met een LAPL-medical en met een klasse 1 of 2 medical:</a:t>
            </a:r>
          </a:p>
          <a:p>
            <a:endParaRPr lang="nl-NL" sz="24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>
                <a:solidFill>
                  <a:srgbClr val="262626"/>
                </a:solidFill>
                <a:latin typeface="HelveticaNeue" panose="02000503000000020004" pitchFamily="2" charset="0"/>
              </a:rPr>
              <a:t>Een SPL is alleen geldig indien de houder ervan beschikt over een medisch certificaat.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400" dirty="0">
              <a:solidFill>
                <a:srgbClr val="262626"/>
              </a:solidFill>
              <a:latin typeface="HelveticaNeue" panose="02000503000000020004" pitchFamily="2" charset="0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Een SPL met een LAPL-medical is nodig voor de EASA–landen, met een klasse 1 of 2 medical mag je er in alle landen mee vliegen. </a:t>
            </a:r>
          </a:p>
          <a:p>
            <a:pPr>
              <a:buClr>
                <a:srgbClr val="FF0000"/>
              </a:buClr>
            </a:pPr>
            <a:endParaRPr lang="nl-NL" sz="24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Met een klasse 1 of 2 medical mag je ,onder voorwaarden, commercieel vliegen.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196EE1-0ECB-C153-4518-69E023952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8" y="3429000"/>
            <a:ext cx="2435572" cy="33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3419872" y="692696"/>
            <a:ext cx="576064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Klassen medicals: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1 (piloot verkeersvliegtuig),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2 (recreatief vliegen, PPL en SPL)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LAPL (voor (motor)zweefvliegen, ballonvaren en ultra-light)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>
              <a:buClr>
                <a:srgbClr val="FF0000"/>
              </a:buClr>
            </a:pPr>
            <a:r>
              <a:rPr lang="nl-NL" sz="2400" dirty="0">
                <a:solidFill>
                  <a:srgbClr val="000090"/>
                </a:solidFill>
              </a:rPr>
              <a:t>Geldigheidsduur voor een LAPL-medical: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tot 40 jaar om de vijf jaar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ouder dan 40 jaar om de twee jaar</a:t>
            </a:r>
          </a:p>
          <a:p>
            <a:pPr>
              <a:buClr>
                <a:srgbClr val="FF0000"/>
              </a:buClr>
            </a:pPr>
            <a:endParaRPr lang="nl-NL" sz="2400" dirty="0"/>
          </a:p>
          <a:p>
            <a:pPr>
              <a:buClr>
                <a:srgbClr val="FF0000"/>
              </a:buClr>
            </a:pPr>
            <a:r>
              <a:rPr lang="nl-NL" sz="2400" dirty="0">
                <a:solidFill>
                  <a:srgbClr val="000090"/>
                </a:solidFill>
              </a:rPr>
              <a:t>Geldigheidsduur voor een klasse 2-medical: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60 maanden geldig tot het 40e jaar,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24 maanden tot het 50e levensjaar en;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boven de 50 jaar is de medische keuring 12 maanden geldig. </a:t>
            </a:r>
          </a:p>
        </p:txBody>
      </p:sp>
      <p:pic>
        <p:nvPicPr>
          <p:cNvPr id="3" name="Afbeelding 2" descr="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" y="764704"/>
            <a:ext cx="2958976" cy="5917952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69D09B71-798D-4945-BCE5-9D80B6742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28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</p:spTree>
    <p:extLst>
      <p:ext uri="{BB962C8B-B14F-4D97-AF65-F5344CB8AC3E}">
        <p14:creationId xmlns:p14="http://schemas.microsoft.com/office/powerpoint/2010/main" val="3395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2375248" y="3045022"/>
            <a:ext cx="6768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Gezondheid, alcohol en drugs</a:t>
            </a:r>
          </a:p>
          <a:p>
            <a:endParaRPr lang="nl-NL" sz="2400" dirty="0">
              <a:solidFill>
                <a:srgbClr val="1F497D"/>
              </a:solidFill>
            </a:endParaRPr>
          </a:p>
          <a:p>
            <a:r>
              <a:rPr lang="nl-NL" sz="2400" dirty="0">
                <a:solidFill>
                  <a:srgbClr val="000090"/>
                </a:solidFill>
              </a:rPr>
              <a:t>Je mag niet vliegen: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 als de geestelijke en/of lichamelijke gezondheid de veiligheid in gevaar kan brengen;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onder invloed van een stof die de vliegvaardigheid vermindert en tijdens een rijontzegging;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binnen 8 uur na nuttiging van alcohol. In het bloed mag niet meer dan 0,2 mg alcohol per milliliter bloed worden aangetroffen.</a:t>
            </a:r>
          </a:p>
        </p:txBody>
      </p:sp>
      <p:pic>
        <p:nvPicPr>
          <p:cNvPr id="5" name="Afbeelding 4" descr="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220078"/>
            <a:ext cx="2332653" cy="4665306"/>
          </a:xfrm>
          <a:prstGeom prst="rect">
            <a:avLst/>
          </a:prstGeom>
        </p:spPr>
      </p:pic>
      <p:pic>
        <p:nvPicPr>
          <p:cNvPr id="3" name="Afbeelding 2" descr="2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245806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F457176D-67CB-5B49-87D1-452817E32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28" y="21873"/>
            <a:ext cx="68107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1.4 Bewijzen van bevoegdheid</a:t>
            </a:r>
          </a:p>
        </p:txBody>
      </p:sp>
    </p:spTree>
    <p:extLst>
      <p:ext uri="{BB962C8B-B14F-4D97-AF65-F5344CB8AC3E}">
        <p14:creationId xmlns:p14="http://schemas.microsoft.com/office/powerpoint/2010/main" val="21040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2339752" y="6967"/>
            <a:ext cx="4896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1.5 </a:t>
            </a:r>
            <a:r>
              <a:rPr lang="nl-NL" sz="3200" dirty="0" err="1">
                <a:solidFill>
                  <a:schemeClr val="bg1"/>
                </a:solidFill>
                <a:latin typeface="Arial"/>
                <a:cs typeface="Arial"/>
              </a:rPr>
              <a:t>Luchtverkeersregels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1331640" y="1196752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Voor de vlucht wordt bepaald wie de gezagvoerder is.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De gezagvoerder is verantwoordelijk.  Is de hoogte van: het weer, NOTAM’s en moet er voor zorgen dat de vlucht wordt uitgevoerd volgens de geldende wetten.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gezagvoerder mag van de voorschriften afwijken als dat absoluut noodzakelijk is voor de veiligheid.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is verboden een vliegtuig te besturen wanneer men onder invloed is van: alcohol, drugs, medicijnen die van invloed zijn op de vliegvaardigheid.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vliegtuig mag niet het leven of de eigendommen van anderen in gevaar brengen.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Formatievliegen mag alleen als voor de vlucht tussen de gezagvoerders een regeling is getroffen en bij de start of de landing mag niet in formatie gevlogen worden.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VFR-vliegen gaat uit van "See and </a:t>
            </a:r>
            <a:r>
              <a:rPr lang="nl-NL" sz="2000" dirty="0" err="1"/>
              <a:t>Avoid</a:t>
            </a:r>
            <a:r>
              <a:rPr lang="nl-NL" sz="2000" dirty="0"/>
              <a:t>”, Voorkom botsingsgevaar.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Je moet altijd voorrang geven aan een luchtvaarttuig in nood.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luchtvaartuig dat voorrang heeft, behoudt zijn koers en snelheid.</a:t>
            </a:r>
          </a:p>
        </p:txBody>
      </p:sp>
      <p:pic>
        <p:nvPicPr>
          <p:cNvPr id="11" name="Afbeelding 10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1740743"/>
            <a:ext cx="1331640" cy="478460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36512" y="692696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000090"/>
                </a:solidFill>
              </a:rPr>
              <a:t>Nationale wetten worden vervangen door Europese Verordeningen. In SERA (</a:t>
            </a:r>
            <a:r>
              <a:rPr lang="nl-NL" sz="2200" dirty="0" err="1">
                <a:solidFill>
                  <a:srgbClr val="000090"/>
                </a:solidFill>
              </a:rPr>
              <a:t>Standarised</a:t>
            </a:r>
            <a:r>
              <a:rPr lang="nl-NL" sz="2200" dirty="0">
                <a:solidFill>
                  <a:srgbClr val="000090"/>
                </a:solidFill>
              </a:rPr>
              <a:t> European Rules of the Air) staat o.a.:</a:t>
            </a:r>
          </a:p>
        </p:txBody>
      </p:sp>
    </p:spTree>
    <p:extLst>
      <p:ext uri="{BB962C8B-B14F-4D97-AF65-F5344CB8AC3E}">
        <p14:creationId xmlns:p14="http://schemas.microsoft.com/office/powerpoint/2010/main" val="1018188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1763688" y="692696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90"/>
                </a:solidFill>
              </a:rPr>
              <a:t>UITWIJKREGELS: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zweefvliegtuig wijkt uit voor een ballon.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sleepcombinatie wijkt uit voor: een ballon en een zweefvliegtuig.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luchtschip wijkt uit voor: een sleepcombinatie, een zweefvliegtuig en een ballon.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motor(zweef)vliegtuig wijkt uit voor: een luchtschip, sleepcombinatie, zweefvliegtuig en een ballon.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In de luchtvaart gaat bij de landing het laagst vliegende vliegtuig voor.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305" y="3789041"/>
            <a:ext cx="6337103" cy="230425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79712" y="6093296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Wanneer twee zweefvliegtuigen recht op elkaar af vliegen, verleggen beide hun koers naar rechts.</a:t>
            </a:r>
          </a:p>
        </p:txBody>
      </p:sp>
      <p:pic>
        <p:nvPicPr>
          <p:cNvPr id="6" name="Afbeelding 5" descr="sleepd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088"/>
            <a:ext cx="1428750" cy="381000"/>
          </a:xfrm>
          <a:prstGeom prst="rect">
            <a:avLst/>
          </a:prstGeom>
        </p:spPr>
      </p:pic>
      <p:pic>
        <p:nvPicPr>
          <p:cNvPr id="7" name="Afbeelding 6" descr="ball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7"/>
            <a:ext cx="1224136" cy="1493446"/>
          </a:xfrm>
          <a:prstGeom prst="rect">
            <a:avLst/>
          </a:prstGeom>
        </p:spPr>
      </p:pic>
      <p:pic>
        <p:nvPicPr>
          <p:cNvPr id="8" name="Afbeelding 7" descr="luchtschi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1428750" cy="533400"/>
          </a:xfrm>
          <a:prstGeom prst="rect">
            <a:avLst/>
          </a:prstGeom>
        </p:spPr>
      </p:pic>
      <p:pic>
        <p:nvPicPr>
          <p:cNvPr id="10" name="Afbeelding 9" descr="motorkis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224"/>
            <a:ext cx="1428750" cy="752475"/>
          </a:xfrm>
          <a:prstGeom prst="rect">
            <a:avLst/>
          </a:prstGeom>
        </p:spPr>
      </p:pic>
      <p:pic>
        <p:nvPicPr>
          <p:cNvPr id="11" name="Afbeelding 10" descr="zweefvliegtui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6872"/>
            <a:ext cx="1401681" cy="1224135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1FFE0823-2746-BA44-88C1-406CBB98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967"/>
            <a:ext cx="4896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1.5 </a:t>
            </a:r>
            <a:r>
              <a:rPr lang="nl-NL" sz="3200" dirty="0" err="1">
                <a:solidFill>
                  <a:schemeClr val="bg1"/>
                </a:solidFill>
                <a:latin typeface="Arial"/>
                <a:cs typeface="Arial"/>
              </a:rPr>
              <a:t>Luchtverkeersregels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7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b="11640"/>
          <a:stretch/>
        </p:blipFill>
        <p:spPr>
          <a:xfrm>
            <a:off x="762000" y="764704"/>
            <a:ext cx="7620000" cy="279956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55576" y="3635732"/>
            <a:ext cx="841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Voor een zweefvliegtuig dat van rechts komt, wordt naar rechts uitgeweken.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077072"/>
            <a:ext cx="7620000" cy="21463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83568" y="6165304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inhalen van een ander zweefvliegtuig gebeurt door er met ruime afstand links of rechts omheen te gaan. Nooit er overheen of er onderdoor duiken!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A687F45B-2234-4347-946B-0280765D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967"/>
            <a:ext cx="4896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1.5 </a:t>
            </a:r>
            <a:r>
              <a:rPr lang="nl-NL" sz="3200" dirty="0" err="1">
                <a:solidFill>
                  <a:schemeClr val="bg1"/>
                </a:solidFill>
                <a:latin typeface="Arial"/>
                <a:cs typeface="Arial"/>
              </a:rPr>
              <a:t>Luchtverkeersregels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7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785273" y="3163887"/>
            <a:ext cx="585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 Een motorzwever wijkt uit voor een zweefvliegtuig.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</p:txBody>
      </p:sp>
      <p:sp>
        <p:nvSpPr>
          <p:cNvPr id="5" name="Tekstvak 4"/>
          <p:cNvSpPr txBox="1"/>
          <p:nvPr/>
        </p:nvSpPr>
        <p:spPr>
          <a:xfrm>
            <a:off x="683568" y="6105490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zweefvlieger die de helling aan de rechterkant heeft, krijgt voorrang van tegemoetkomend verkeer (</a:t>
            </a:r>
            <a:r>
              <a:rPr lang="nl-NL" sz="2000" dirty="0" err="1"/>
              <a:t>ridge</a:t>
            </a:r>
            <a:r>
              <a:rPr lang="nl-NL" sz="2000" dirty="0"/>
              <a:t> on </a:t>
            </a:r>
            <a:r>
              <a:rPr lang="nl-NL" sz="2000" dirty="0" err="1"/>
              <a:t>the</a:t>
            </a:r>
            <a:r>
              <a:rPr lang="nl-NL" sz="2000" dirty="0"/>
              <a:t> right has priority).!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A687F45B-2234-4347-946B-0280765D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967"/>
            <a:ext cx="4896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1.5 </a:t>
            </a:r>
            <a:r>
              <a:rPr lang="nl-NL" sz="3200" dirty="0" err="1">
                <a:solidFill>
                  <a:schemeClr val="bg1"/>
                </a:solidFill>
                <a:latin typeface="Arial"/>
                <a:cs typeface="Arial"/>
              </a:rPr>
              <a:t>Luchtverkeersregels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5DD07F-0BEE-8543-BD55-B50ABB539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75" r="19968"/>
          <a:stretch/>
        </p:blipFill>
        <p:spPr>
          <a:xfrm>
            <a:off x="1107055" y="764704"/>
            <a:ext cx="5529244" cy="240588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68E9405-02A4-1D95-D68E-7FF914120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881" y="3572275"/>
            <a:ext cx="5435701" cy="24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5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764704"/>
            <a:ext cx="4139952" cy="220107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279421" y="764704"/>
            <a:ext cx="4860032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90"/>
                </a:solidFill>
              </a:rPr>
              <a:t>VFR- en IFR-VERKEER</a:t>
            </a:r>
          </a:p>
          <a:p>
            <a:r>
              <a:rPr lang="nl-NL" dirty="0"/>
              <a:t>Er zijn twee manieren van vliegen: VFR en IFR. </a:t>
            </a:r>
          </a:p>
          <a:p>
            <a:r>
              <a:rPr lang="nl-NL" dirty="0">
                <a:solidFill>
                  <a:srgbClr val="000090"/>
                </a:solidFill>
              </a:rPr>
              <a:t>De voorschriften voor IFR zijn: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Er  moet een vliegplan bij de verkeersleiding zijn ingediend;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Het vliegtuig moet beschikken over blindvlieginstrumenten;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De gezagvoerder moet een bevoegdheid hebben voor </a:t>
            </a:r>
            <a:r>
              <a:rPr lang="nl-NL" dirty="0" err="1"/>
              <a:t>blindvliegen</a:t>
            </a:r>
            <a:r>
              <a:rPr lang="nl-NL" dirty="0"/>
              <a:t>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Er is verplicht radiocontact met de verkeersleiding en die zorgt voor separatie van het vliegverkeer.</a:t>
            </a:r>
          </a:p>
          <a:p>
            <a:endParaRPr lang="nl-NL" dirty="0">
              <a:solidFill>
                <a:srgbClr val="000090"/>
              </a:solidFill>
            </a:endParaRPr>
          </a:p>
          <a:p>
            <a:r>
              <a:rPr lang="nl-NL" dirty="0">
                <a:solidFill>
                  <a:srgbClr val="000090"/>
                </a:solidFill>
              </a:rPr>
              <a:t>Zweefvliegtuigen vliegen VFR, de voorschriften zijn: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Het verticale en horizontale zicht moeten voldoende zijn;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Er dient voldoende afstand tot de wolken gehouden te worden,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Er mag alleen gevlogen worden tijdens de daglichtperiode.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5496" y="2924944"/>
            <a:ext cx="417646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90"/>
                </a:solidFill>
              </a:rPr>
              <a:t>VMC Minima voor luchtruimklasse A, B, C, D en E</a:t>
            </a:r>
          </a:p>
        </p:txBody>
      </p:sp>
      <p:pic>
        <p:nvPicPr>
          <p:cNvPr id="6" name="Afbeelding 5" descr="VMC-minima-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37"/>
            <a:ext cx="4211960" cy="20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283968" y="620688"/>
            <a:ext cx="48600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Sterke groei luchtvaart =&gt; behoefte aan internationale regels.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Het verdrag van Chicago (1944) leidt tot oprichting ICAO (1947) een organisatie van de VN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Het hoofddoel ICAO </a:t>
            </a:r>
            <a:r>
              <a:rPr lang="nl-NL" sz="2400" i="1" dirty="0">
                <a:solidFill>
                  <a:schemeClr val="accent6">
                    <a:lumMod val="75000"/>
                  </a:schemeClr>
                </a:solidFill>
              </a:rPr>
              <a:t>Bevorderen van een veilige internationale luchtvaart</a:t>
            </a:r>
            <a:r>
              <a:rPr lang="nl-NL" sz="2400" i="1" dirty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i="1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193 landen nemen de </a:t>
            </a:r>
            <a:r>
              <a:rPr lang="nl-NL" sz="2400" dirty="0" err="1"/>
              <a:t>SARPs</a:t>
            </a:r>
            <a:r>
              <a:rPr lang="nl-NL" sz="2400" dirty="0"/>
              <a:t> (Standards and </a:t>
            </a:r>
            <a:r>
              <a:rPr lang="nl-NL" sz="2400" dirty="0" err="1"/>
              <a:t>Recommended</a:t>
            </a:r>
            <a:r>
              <a:rPr lang="nl-NL" sz="2400" dirty="0"/>
              <a:t> </a:t>
            </a:r>
            <a:r>
              <a:rPr lang="nl-NL" sz="2400" dirty="0" err="1"/>
              <a:t>Practices</a:t>
            </a:r>
            <a:r>
              <a:rPr lang="nl-NL" sz="2400" dirty="0"/>
              <a:t>) over.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De afspraken staan in 19 Annexen </a:t>
            </a:r>
          </a:p>
        </p:txBody>
      </p:sp>
      <p:pic>
        <p:nvPicPr>
          <p:cNvPr id="12" name="Afbeelding 11" descr="logo-ica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34956"/>
            <a:ext cx="4114742" cy="28100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45" y="4293096"/>
            <a:ext cx="4048315" cy="223224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26672F3-D6CE-392F-5FCE-2AEFE6389703}"/>
              </a:ext>
            </a:extLst>
          </p:cNvPr>
          <p:cNvSpPr txBox="1"/>
          <p:nvPr/>
        </p:nvSpPr>
        <p:spPr>
          <a:xfrm>
            <a:off x="2987824" y="3199955"/>
            <a:ext cx="10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Logo VN</a:t>
            </a:r>
          </a:p>
        </p:txBody>
      </p:sp>
      <p:sp>
        <p:nvSpPr>
          <p:cNvPr id="5" name="Pijl omlaag 4">
            <a:extLst>
              <a:ext uri="{FF2B5EF4-FFF2-40B4-BE49-F238E27FC236}">
                <a16:creationId xmlns:a16="http://schemas.microsoft.com/office/drawing/2014/main" id="{FC3EB65F-912A-66E6-5961-1A05F0593660}"/>
              </a:ext>
            </a:extLst>
          </p:cNvPr>
          <p:cNvSpPr/>
          <p:nvPr/>
        </p:nvSpPr>
        <p:spPr>
          <a:xfrm>
            <a:off x="2051720" y="33846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2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355976" y="692696"/>
            <a:ext cx="4788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Voor luchtruimklasse F en G geldt: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boven 3000 ft (900 meter) hetzelfde als voor klasse A, B, C, D en E.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Onder 900 m boven zeeniveau of onder 300 meter boven de grond als dat hoger is geldt :</a:t>
            </a:r>
          </a:p>
          <a:p>
            <a:endParaRPr lang="nl-NL" sz="2000" dirty="0"/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/>
              <a:t>vrij van de wolken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/>
              <a:t>zicht op grond of water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/>
              <a:t>horizontale vliegzicht is 5 km, maar dit mag door de autoriteit worden beperkt tot 1,5 km voor vluchten waarbij de snelheid minder is dan 140 kts en waar weinig vliegverkeer is.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7504" y="5733256"/>
            <a:ext cx="892899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De 300 m verticale afstand tot de wolk in luchtruimklasse C, D, E en G (boven 900 m), is bedoeld voor IFR-verkeer dat onder een wolk uit kan zakken.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07504" y="796642"/>
            <a:ext cx="4320480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VMC Minima voor luchtruim F en G</a:t>
            </a:r>
          </a:p>
        </p:txBody>
      </p:sp>
      <p:pic>
        <p:nvPicPr>
          <p:cNvPr id="5" name="Afbeelding 4" descr="VMC-minima-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08402" cy="3960440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8C114D38-92D7-524D-AAE1-18C97E8F8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</p:spTree>
    <p:extLst>
      <p:ext uri="{BB962C8B-B14F-4D97-AF65-F5344CB8AC3E}">
        <p14:creationId xmlns:p14="http://schemas.microsoft.com/office/powerpoint/2010/main" val="31497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13" name="Afbeelding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272808" cy="6048672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BF595EE8-BCF6-5B49-BE10-6DEAC157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</p:spTree>
    <p:extLst>
      <p:ext uri="{BB962C8B-B14F-4D97-AF65-F5344CB8AC3E}">
        <p14:creationId xmlns:p14="http://schemas.microsoft.com/office/powerpoint/2010/main" val="2672856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764704"/>
            <a:ext cx="8964488" cy="368116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5496" y="4509120"/>
            <a:ext cx="892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De minimale vlieghoogte bedraagt:</a:t>
            </a:r>
          </a:p>
          <a:p>
            <a:endParaRPr lang="nl-NL" sz="20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150 m boven de grond of het water met een minimale afstand van 150 m van obstakels;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300 meter boven het hoogste punt van de bebouwde kom met een straal van 600 m.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5FD970E-73AD-FD4B-B205-0C75D2262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</p:spTree>
    <p:extLst>
      <p:ext uri="{BB962C8B-B14F-4D97-AF65-F5344CB8AC3E}">
        <p14:creationId xmlns:p14="http://schemas.microsoft.com/office/powerpoint/2010/main" val="20238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65149" y="4748196"/>
            <a:ext cx="8813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b="1" dirty="0">
                <a:solidFill>
                  <a:srgbClr val="C0504D"/>
                </a:solidFill>
              </a:rPr>
              <a:t>QFE</a:t>
            </a:r>
            <a:r>
              <a:rPr lang="nl-NL" sz="2400" dirty="0"/>
              <a:t> (field </a:t>
            </a:r>
            <a:r>
              <a:rPr lang="nl-NL" sz="2400" dirty="0" err="1"/>
              <a:t>elevation</a:t>
            </a:r>
            <a:r>
              <a:rPr lang="nl-NL" sz="2400" dirty="0"/>
              <a:t>) is de luchtdruk op </a:t>
            </a:r>
            <a:r>
              <a:rPr lang="nl-NL" sz="2400" b="1" dirty="0"/>
              <a:t>veldniveau</a:t>
            </a:r>
            <a:r>
              <a:rPr lang="nl-NL" sz="2400" dirty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b="1" dirty="0">
                <a:solidFill>
                  <a:srgbClr val="C0504D"/>
                </a:solidFill>
              </a:rPr>
              <a:t>QNH</a:t>
            </a:r>
            <a:r>
              <a:rPr lang="nl-NL" sz="2400" dirty="0"/>
              <a:t> is de luchtdruk op zeeniveau (overland).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b="1" dirty="0">
                <a:solidFill>
                  <a:srgbClr val="C0504D"/>
                </a:solidFill>
              </a:rPr>
              <a:t>QNE</a:t>
            </a:r>
            <a:r>
              <a:rPr lang="nl-NL" sz="2400" dirty="0"/>
              <a:t> (standaard instelling). Boven een bepaalde hoogte moet je overschakelen op QNE (1013,25 hPa).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In Nederland is dat bij 3500 ft. </a:t>
            </a:r>
            <a:endParaRPr lang="nl-NL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51520" y="4191471"/>
            <a:ext cx="3389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Hoogtemeterinstellingen: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70ABD791-F36F-9C44-AD98-6F7A4488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D226D2-0248-0C49-B960-08177A249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3" y="735314"/>
            <a:ext cx="8956700" cy="35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724127" y="2420888"/>
            <a:ext cx="6047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000" dirty="0"/>
              <a:t>In die richting landen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 descr="gs-air-traffic-serv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61048"/>
            <a:ext cx="1461817" cy="1296144"/>
          </a:xfrm>
          <a:prstGeom prst="rect">
            <a:avLst/>
          </a:prstGeom>
        </p:spPr>
      </p:pic>
      <p:pic>
        <p:nvPicPr>
          <p:cNvPr id="3" name="Afbeelding 2" descr="gs-landen-verbod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1898118" cy="1512168"/>
          </a:xfrm>
          <a:prstGeom prst="rect">
            <a:avLst/>
          </a:prstGeom>
        </p:spPr>
      </p:pic>
      <p:pic>
        <p:nvPicPr>
          <p:cNvPr id="4" name="Afbeelding 3" descr="gs-landingsricht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68" y="2358008"/>
            <a:ext cx="1518760" cy="1215008"/>
          </a:xfrm>
          <a:prstGeom prst="rect">
            <a:avLst/>
          </a:prstGeom>
        </p:spPr>
      </p:pic>
      <p:pic>
        <p:nvPicPr>
          <p:cNvPr id="5" name="Afbeelding 4" descr="gs-let-op-bij-land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36912"/>
            <a:ext cx="1862711" cy="1875129"/>
          </a:xfrm>
          <a:prstGeom prst="rect">
            <a:avLst/>
          </a:prstGeom>
        </p:spPr>
      </p:pic>
      <p:pic>
        <p:nvPicPr>
          <p:cNvPr id="6" name="Afbeelding 5" descr="gs-landen-op-baan-taxien-naast-ba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3432"/>
            <a:ext cx="1872208" cy="723920"/>
          </a:xfrm>
          <a:prstGeom prst="rect">
            <a:avLst/>
          </a:prstGeom>
        </p:spPr>
      </p:pic>
      <p:pic>
        <p:nvPicPr>
          <p:cNvPr id="7" name="Afbeelding 6" descr="gs-zweefvlieg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74118"/>
            <a:ext cx="1512168" cy="1023233"/>
          </a:xfrm>
          <a:prstGeom prst="rect">
            <a:avLst/>
          </a:prstGeom>
        </p:spPr>
      </p:pic>
      <p:pic>
        <p:nvPicPr>
          <p:cNvPr id="8" name="Afbeelding 7" descr="gs-landen-taxien-op-baa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797153"/>
            <a:ext cx="1846355" cy="720079"/>
          </a:xfrm>
          <a:prstGeom prst="rect">
            <a:avLst/>
          </a:prstGeom>
        </p:spPr>
      </p:pic>
      <p:pic>
        <p:nvPicPr>
          <p:cNvPr id="9" name="Afbeelding 8" descr="gs-dit-gedeelte-niet-gebruike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36712"/>
            <a:ext cx="1523821" cy="122413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051720" y="764704"/>
            <a:ext cx="2005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Landen verboden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979712" y="2564904"/>
            <a:ext cx="2129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Let goed op bij het</a:t>
            </a:r>
          </a:p>
          <a:p>
            <a:r>
              <a:rPr lang="nl-NL" sz="2000" dirty="0"/>
              <a:t>Landen, de baan is</a:t>
            </a:r>
          </a:p>
          <a:p>
            <a:r>
              <a:rPr lang="nl-NL" sz="2000" dirty="0"/>
              <a:t>In slechte conditie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051720" y="4725144"/>
            <a:ext cx="2062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Alleen op de baan </a:t>
            </a:r>
          </a:p>
          <a:p>
            <a:r>
              <a:rPr lang="nl-NL" sz="2000" dirty="0"/>
              <a:t>landen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51720" y="5805264"/>
            <a:ext cx="21543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Op de baan landen </a:t>
            </a:r>
          </a:p>
          <a:p>
            <a:r>
              <a:rPr lang="nl-NL" sz="2000" dirty="0"/>
              <a:t>en starten. Taxiën</a:t>
            </a:r>
          </a:p>
          <a:p>
            <a:r>
              <a:rPr lang="nl-NL" sz="2000" dirty="0"/>
              <a:t>Niet op de baan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724128" y="836712"/>
            <a:ext cx="302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Dit gedeelte niet gebruiken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724128" y="3861048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Luchtverkeersdiens</a:t>
            </a:r>
            <a:r>
              <a:rPr lang="nl-NL" dirty="0"/>
              <a:t>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796136" y="5517232"/>
            <a:ext cx="2944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Er wordt aan zweefvliegen</a:t>
            </a:r>
          </a:p>
          <a:p>
            <a:r>
              <a:rPr lang="nl-NL" sz="2000" dirty="0"/>
              <a:t>gedaan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C9BCD5F1-C03C-924D-9B58-9715F741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</p:spTree>
    <p:extLst>
      <p:ext uri="{BB962C8B-B14F-4D97-AF65-F5344CB8AC3E}">
        <p14:creationId xmlns:p14="http://schemas.microsoft.com/office/powerpoint/2010/main" val="20238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692696"/>
            <a:ext cx="4608512" cy="612163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0" y="1115452"/>
            <a:ext cx="2128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Klaring om te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04248" y="1187460"/>
            <a:ext cx="217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Opstijgen toegestaan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098" y="1844824"/>
            <a:ext cx="2119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Wijk uit voor andere luchtvaartuigen en blijf cirkelen.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948264" y="2204864"/>
            <a:ext cx="61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Stop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5496" y="312819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Keer terug om te landen, klaring om te landen wordt later gegeven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804248" y="3429000"/>
            <a:ext cx="206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Klaring om te taxiën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5496" y="458112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Luchtvaartterrein onveilig, niet landen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732240" y="4509120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Taxi vrij van de in gebruik zijnde landingsbaan.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0" y="5373216"/>
            <a:ext cx="2123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Land en ga naar het platform; klaring om te landen of te taxiën wordt later gegeven.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6732240" y="5661248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Keer terug naar de plaats op het terrein waar u begonnen bent.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77A0D094-186A-F843-9A42-A48B627B1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</p:spTree>
    <p:extLst>
      <p:ext uri="{BB962C8B-B14F-4D97-AF65-F5344CB8AC3E}">
        <p14:creationId xmlns:p14="http://schemas.microsoft.com/office/powerpoint/2010/main" val="20238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27176"/>
            <a:ext cx="7620000" cy="38862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92696"/>
            <a:ext cx="7620000" cy="21082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07504" y="2887228"/>
            <a:ext cx="412437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0090"/>
                </a:solidFill>
              </a:rPr>
              <a:t>Zweefvliegcircuit en motorvliegtuig circuit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FD910255-CCA0-BA43-8101-C1DDF1D10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</p:spTree>
    <p:extLst>
      <p:ext uri="{BB962C8B-B14F-4D97-AF65-F5344CB8AC3E}">
        <p14:creationId xmlns:p14="http://schemas.microsoft.com/office/powerpoint/2010/main" val="2023880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915816" y="1024275"/>
            <a:ext cx="60486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woord transponder komt van transmitter (zender) en </a:t>
            </a:r>
            <a:r>
              <a:rPr lang="nl-NL" sz="2000" dirty="0" err="1"/>
              <a:t>responder</a:t>
            </a:r>
            <a:r>
              <a:rPr lang="nl-NL" sz="2000" dirty="0"/>
              <a:t> (antwoorder).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Zorgt ervoor dat je zichtbaar bent voor de verkeersleiding en vliegtuigen met ACAS.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mode S transponder zendt: een code, de hoogte de positie en een label uit.</a:t>
            </a:r>
          </a:p>
          <a:p>
            <a:pPr marL="285750" indent="-285750">
              <a:buFontTx/>
              <a:buChar char="-"/>
            </a:pPr>
            <a:endParaRPr lang="nl-NL" sz="2000" dirty="0"/>
          </a:p>
          <a:p>
            <a:r>
              <a:rPr lang="nl-NL" sz="2000" dirty="0">
                <a:solidFill>
                  <a:srgbClr val="000090"/>
                </a:solidFill>
              </a:rPr>
              <a:t>Codes: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7000 Voor vliegen in ongecontroleerd gebied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7500 code om aan te geven dat er sprake is van een kaping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7600 code om aan te geven dat er sprake is van uitval van de radioverbinding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7700 code om aan te geven dat er sprake is van een noodgeval 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987824" y="692696"/>
            <a:ext cx="188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De transponder: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787516" y="5877272"/>
            <a:ext cx="4356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err="1"/>
              <a:t>seven</a:t>
            </a:r>
            <a:r>
              <a:rPr lang="nl-NL" dirty="0"/>
              <a:t> five, </a:t>
            </a:r>
            <a:r>
              <a:rPr lang="nl-NL" dirty="0" err="1"/>
              <a:t>someone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knife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seven</a:t>
            </a:r>
            <a:r>
              <a:rPr lang="nl-NL" dirty="0"/>
              <a:t> </a:t>
            </a:r>
            <a:r>
              <a:rPr lang="nl-NL" dirty="0" err="1"/>
              <a:t>six</a:t>
            </a:r>
            <a:r>
              <a:rPr lang="nl-NL" dirty="0"/>
              <a:t>, ik hoor niks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seven</a:t>
            </a:r>
            <a:r>
              <a:rPr lang="nl-NL" dirty="0"/>
              <a:t> </a:t>
            </a:r>
            <a:r>
              <a:rPr lang="nl-NL" dirty="0" err="1"/>
              <a:t>seven</a:t>
            </a:r>
            <a:r>
              <a:rPr lang="nl-NL" dirty="0"/>
              <a:t>, </a:t>
            </a:r>
            <a:r>
              <a:rPr lang="nl-NL" dirty="0" err="1"/>
              <a:t>we're</a:t>
            </a:r>
            <a:r>
              <a:rPr lang="nl-NL" dirty="0"/>
              <a:t>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heaven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987824" y="6093296"/>
            <a:ext cx="173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Geheugensteun: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5496" y="4005064"/>
            <a:ext cx="2880320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Bijna het hele Nederlandse luchtruim is een TMZ, een Transponder Mandatory Zone.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77FBE5D-64B5-D94F-8C1A-3D91D322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967"/>
            <a:ext cx="8100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1.6 Luchtvaartnavigatie en luchtvaartoperaties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BDB2A9D-0947-DF47-B214-4EF43A3A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" y="908720"/>
            <a:ext cx="2750635" cy="27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835696" y="764704"/>
            <a:ext cx="7308304" cy="606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0090"/>
                </a:solidFill>
                <a:latin typeface="Calibri"/>
                <a:cs typeface="Calibri"/>
              </a:rPr>
              <a:t>Luchtruimclassificatie:</a:t>
            </a:r>
            <a:endParaRPr lang="nl-NL" sz="2400" dirty="0">
              <a:solidFill>
                <a:srgbClr val="000090"/>
              </a:solidFill>
              <a:latin typeface="Calibri"/>
              <a:cs typeface="Calibri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A</a:t>
            </a:r>
            <a:r>
              <a:rPr lang="nl-NL" sz="2400" dirty="0"/>
              <a:t> : verboden voor zweefvliegers, alleen IFR-verkeer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B</a:t>
            </a:r>
            <a:r>
              <a:rPr lang="nl-NL" sz="2400" dirty="0"/>
              <a:t> : radiocontact, toestemming, separatie, vliegplan =&gt; niet mogelijk voor zweefvliegers.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C</a:t>
            </a:r>
            <a:r>
              <a:rPr lang="nl-NL" sz="2400" dirty="0"/>
              <a:t> : dat zijn de CTR’s van bijvoorbeeld vliegveld Eelde. Alleen zweefvliegen na toestemming Toren.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D</a:t>
            </a:r>
            <a:r>
              <a:rPr lang="nl-NL" sz="2400" dirty="0"/>
              <a:t>: dat zijn de CTR’s van bijvoorbeeld Leeuwarden, alleen toegestaan na toestemming.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E</a:t>
            </a:r>
            <a:r>
              <a:rPr lang="nl-NL" sz="2400" dirty="0"/>
              <a:t> : daar is zweefvliegen toegestaan. Let op de maximale hoogte door de week en in het weekend.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F</a:t>
            </a:r>
            <a:r>
              <a:rPr lang="nl-NL" sz="2400" dirty="0"/>
              <a:t>: Klasse F komt in Nederland niet voor.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Klasse </a:t>
            </a:r>
            <a:r>
              <a:rPr lang="nl-NL" sz="2400" b="1" dirty="0">
                <a:solidFill>
                  <a:srgbClr val="FF0000"/>
                </a:solidFill>
              </a:rPr>
              <a:t>G</a:t>
            </a:r>
            <a:r>
              <a:rPr lang="nl-NL" sz="2400" dirty="0"/>
              <a:t>: Klasse G bestaat uit het onderste resterende luchtgebied. Zweefvliegen is daar toegestaan. Al het luchtruim dat geen classificatie heeft gekregen is klasse G. </a:t>
            </a:r>
            <a:endParaRPr lang="nl-NL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87624" y="30099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  <p:pic>
        <p:nvPicPr>
          <p:cNvPr id="13" name="Afbeelding 1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833379"/>
            <a:ext cx="1728192" cy="569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120680" y="764704"/>
            <a:ext cx="313184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Klasse C (GND-3000 ft)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Klasse E (1500 </a:t>
            </a:r>
            <a:r>
              <a:rPr lang="mr-IN" sz="2000" dirty="0"/>
              <a:t>–</a:t>
            </a:r>
            <a:r>
              <a:rPr lang="nl-NL" sz="2000" dirty="0"/>
              <a:t>FL 65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Klasse G (GND </a:t>
            </a:r>
            <a:r>
              <a:rPr lang="mr-IN" sz="2000" dirty="0"/>
              <a:t>–</a:t>
            </a:r>
            <a:r>
              <a:rPr lang="nl-NL" sz="2000" dirty="0"/>
              <a:t> 1500 ft onder klasse E.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X-RAY, YANKEE, UNIFORM en ROMEO = IFR-verkeer van of naar vliegveld Eelde.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ATZ Veendam tot 1500 ft.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 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8" y="764704"/>
            <a:ext cx="6228184" cy="4509737"/>
          </a:xfrm>
          <a:prstGeom prst="rect">
            <a:avLst/>
          </a:prstGeom>
        </p:spPr>
      </p:pic>
      <p:sp>
        <p:nvSpPr>
          <p:cNvPr id="18" name="Pijl rechts 17"/>
          <p:cNvSpPr/>
          <p:nvPr/>
        </p:nvSpPr>
        <p:spPr>
          <a:xfrm>
            <a:off x="2267744" y="3645024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 rechts 18"/>
          <p:cNvSpPr/>
          <p:nvPr/>
        </p:nvSpPr>
        <p:spPr>
          <a:xfrm>
            <a:off x="1403648" y="1412776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 rechts 19"/>
          <p:cNvSpPr/>
          <p:nvPr/>
        </p:nvSpPr>
        <p:spPr>
          <a:xfrm>
            <a:off x="4427984" y="1124744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jl omhoog 22"/>
          <p:cNvSpPr/>
          <p:nvPr/>
        </p:nvSpPr>
        <p:spPr>
          <a:xfrm>
            <a:off x="5220072" y="4149080"/>
            <a:ext cx="509176" cy="8229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689971C-EBAA-2647-A26B-98CB49E0D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42864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 dirty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 dirty="0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C827313-5153-F788-5CAC-26A33B1464C6}"/>
              </a:ext>
            </a:extLst>
          </p:cNvPr>
          <p:cNvSpPr txBox="1"/>
          <p:nvPr/>
        </p:nvSpPr>
        <p:spPr>
          <a:xfrm>
            <a:off x="1799408" y="658275"/>
            <a:ext cx="7398567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Personnel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Licensing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(Bewijzen van bevoegdheid)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Rules of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Air (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Luchtverkeersregels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Meterological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Service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International Air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Navigation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(Meteorologische dienstverlening)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Aeronautical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Charts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(Luchtvaartkaarten)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Units of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Measurement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 Air and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Ground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Operations (Eenheden)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Operation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of Aircraft (Vluchtuitvoering)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Aircraft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Nationality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Registration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Marks (Vliegtuig nationaliteit en registratie kenmerken)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Airworthiness of Aircraft (Luchtwaardigheid)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Facilitation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(Douanevoorzieningen)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Aeronautical Telecommunications (Luchtvaart telecommunicatie)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Air Traffic Services (Luchtverkeersdiensten)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Search and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Rescue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(Opsporing en redding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Aircraft Accident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Investigation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(Onderzoek van ongevallen)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Aerodromes (Luchthavens)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Aeronautical Information Services (Luchtvaart inlichtingen diensten)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Environmental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Protection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(Milieubescherming)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Security -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Safeguarding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International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Civil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Aviation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against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Acts of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Unlawful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Interference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(Beveiliging - bescherming tegen kapingen)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Safe Transport of Dangerous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Goods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7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Air (Vervoer gevaarlijke stoffen)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nl-NL" sz="17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Safety Management (Veiligheidsmanagement)</a:t>
            </a:r>
            <a:endParaRPr lang="nl-NL" sz="1700" b="0" i="0" u="none" strike="noStrike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5" name="Afbeelding 4" descr="logo-icao.png">
            <a:extLst>
              <a:ext uri="{FF2B5EF4-FFF2-40B4-BE49-F238E27FC236}">
                <a16:creationId xmlns:a16="http://schemas.microsoft.com/office/drawing/2014/main" id="{6C003C81-9705-8607-ACEB-009988A28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82860"/>
            <a:ext cx="1637928" cy="111858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A26CAF5-86BA-4190-4A47-65BCCE8A1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8" y="1992154"/>
            <a:ext cx="1672382" cy="9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932040" y="764704"/>
            <a:ext cx="4032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Klasse D: </a:t>
            </a:r>
          </a:p>
          <a:p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De CTR van Leeuwarden behoort tot luchtruim klasse 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Deze CTR heeft een hoogte van 3000 ft boven zeeniveau. Daarboven geldt luchtruimklasse E tot FL 065 en in het weekend FL 095.</a:t>
            </a:r>
          </a:p>
        </p:txBody>
      </p:sp>
      <p:sp>
        <p:nvSpPr>
          <p:cNvPr id="12" name="Pijl rechts 11"/>
          <p:cNvSpPr/>
          <p:nvPr/>
        </p:nvSpPr>
        <p:spPr>
          <a:xfrm>
            <a:off x="1979712" y="5229200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EHL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" y="908720"/>
            <a:ext cx="4877155" cy="5112568"/>
          </a:xfrm>
          <a:prstGeom prst="rect">
            <a:avLst/>
          </a:prstGeom>
        </p:spPr>
      </p:pic>
      <p:sp>
        <p:nvSpPr>
          <p:cNvPr id="14" name="Pijl rechts 13"/>
          <p:cNvSpPr/>
          <p:nvPr/>
        </p:nvSpPr>
        <p:spPr>
          <a:xfrm>
            <a:off x="2123728" y="5013176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E7215A11-10F6-B44C-9074-868A77A5D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25639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076056" y="1152614"/>
            <a:ext cx="396043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TMZ is een Transponder Mandatory Zone.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In een TMZ mag je vliegen, met een werkende Mode-S SSR-transponder.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Een TMZ is actief van ma t/m vr tijdens "kantooruren" (09:00-17:00) met een ondergrens van 1200 ft </a:t>
            </a:r>
            <a:r>
              <a:rPr lang="nl-NL" dirty="0" err="1"/>
              <a:t>amsl</a:t>
            </a:r>
            <a:r>
              <a:rPr lang="nl-NL" dirty="0"/>
              <a:t>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dirty="0"/>
              <a:t>Buiten deze tijden en op za-, zo- en feestdagen gaat de ondergrens omhoog en deze verschilt dan per TMZ. TMZ A wordt dan bijvoorbeeld FL55 maar voor de Eelde TMZ is de ondergrens dan 1500ft </a:t>
            </a:r>
            <a:r>
              <a:rPr lang="nl-NL" dirty="0" err="1"/>
              <a:t>amsl</a:t>
            </a:r>
            <a:r>
              <a:rPr lang="nl-NL" dirty="0"/>
              <a:t>.</a:t>
            </a:r>
            <a:endParaRPr lang="nl-NL" sz="2000" dirty="0"/>
          </a:p>
        </p:txBody>
      </p:sp>
      <p:sp>
        <p:nvSpPr>
          <p:cNvPr id="2" name="Tekstvak 1"/>
          <p:cNvSpPr txBox="1"/>
          <p:nvPr/>
        </p:nvSpPr>
        <p:spPr>
          <a:xfrm>
            <a:off x="5102763" y="684213"/>
            <a:ext cx="1061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De TMZ: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1400E00E-1E9C-EA4D-8C29-CDF143019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05BCB6-3D67-6149-95B6-509DED86C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374" r="-7155" b="-374"/>
          <a:stretch/>
        </p:blipFill>
        <p:spPr>
          <a:xfrm>
            <a:off x="107504" y="730711"/>
            <a:ext cx="5347963" cy="606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969979" y="1130877"/>
            <a:ext cx="4174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TFZ  is TRANSPONDER FREE ZONE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Rondom enkele vliegvelden zijn permanente transponder free zones door de overheid ingesteld.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994185" y="711459"/>
            <a:ext cx="95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De TFZ: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978925" y="2955927"/>
            <a:ext cx="4005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De RMZ: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RMZ is een Radio Mandatory Zone. Een gebied waarbinnen het meenemen en gebruiken van radioapparatuur verplicht is.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Binnen deze gebieden geldt een uitluister- en oproepverplichting voor de vlieger.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A1BA6B-B0C5-EB46-9157-B08AAE6E0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8" t="25641"/>
          <a:stretch/>
        </p:blipFill>
        <p:spPr>
          <a:xfrm>
            <a:off x="179512" y="805407"/>
            <a:ext cx="4680520" cy="5901522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8F03C487-3431-6D4D-B866-8D744DF73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  <p:sp>
        <p:nvSpPr>
          <p:cNvPr id="16" name="Pijl rechts 15">
            <a:extLst>
              <a:ext uri="{FF2B5EF4-FFF2-40B4-BE49-F238E27FC236}">
                <a16:creationId xmlns:a16="http://schemas.microsoft.com/office/drawing/2014/main" id="{58044909-A630-BE4D-8150-0D1E7EBC380E}"/>
              </a:ext>
            </a:extLst>
          </p:cNvPr>
          <p:cNvSpPr/>
          <p:nvPr/>
        </p:nvSpPr>
        <p:spPr>
          <a:xfrm>
            <a:off x="3986072" y="3784093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0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0" y="3885460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De  CTR's in Nederland worden als de de luchthaven niet actief is bijna allemaal een RMZ.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luchtruim is daar dan gelijk aan dat van ernaast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Onder 1500 ft wordt dan klasse G en erboven (bijna overal) klasse E.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endParaRPr lang="nl-NL" sz="20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Je mag erin na toestemming van de Toren of van Dutch Mil.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200B4DE3-0F42-DE48-81A1-92F54F3B9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D5582-5734-4441-97C0-770C6B33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04" y="767224"/>
            <a:ext cx="9144000" cy="2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8762C7-95DD-424A-81B3-530C9E33B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4" y="764704"/>
            <a:ext cx="8028384" cy="6021288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CCF7D9C9-2B6E-8D47-96F7-59686247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3902572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5496" y="76470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AIRSPACE RESTRICTIONS: PROHIBITED (P), RESTRICTED (R) en DANGER AREAS (D)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411760" y="1196752"/>
            <a:ext cx="67687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 err="1"/>
              <a:t>Prohibited</a:t>
            </a:r>
            <a:r>
              <a:rPr lang="nl-NL" sz="2000" dirty="0"/>
              <a:t> </a:t>
            </a:r>
            <a:r>
              <a:rPr lang="nl-NL" sz="2000" dirty="0" err="1"/>
              <a:t>Areas</a:t>
            </a:r>
            <a:r>
              <a:rPr lang="nl-NL" sz="2000" dirty="0"/>
              <a:t> (</a:t>
            </a:r>
            <a:r>
              <a:rPr lang="nl-NL" sz="2000" dirty="0" err="1">
                <a:solidFill>
                  <a:srgbClr val="FF0000"/>
                </a:solidFill>
              </a:rPr>
              <a:t>EHPxx</a:t>
            </a:r>
            <a:r>
              <a:rPr lang="nl-NL" sz="2000" dirty="0"/>
              <a:t>), zijn gebieden waar niet gevlogen mag worden, zoals bij koninklijke paleizen.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 err="1"/>
              <a:t>Restricted</a:t>
            </a:r>
            <a:r>
              <a:rPr lang="nl-NL" sz="2000" dirty="0"/>
              <a:t> </a:t>
            </a:r>
            <a:r>
              <a:rPr lang="nl-NL" sz="2000" dirty="0" err="1"/>
              <a:t>Areas</a:t>
            </a:r>
            <a:r>
              <a:rPr lang="nl-NL" sz="2000" dirty="0"/>
              <a:t> (</a:t>
            </a:r>
            <a:r>
              <a:rPr lang="nl-NL" sz="2000" dirty="0" err="1">
                <a:solidFill>
                  <a:srgbClr val="FF0000"/>
                </a:solidFill>
              </a:rPr>
              <a:t>EHRxx</a:t>
            </a:r>
            <a:r>
              <a:rPr lang="nl-NL" sz="2000" dirty="0"/>
              <a:t>), zijn gebieden waarvoor beperkingen gelden, meestal wegens militaire activiteiten. Dit wordt per NOTAM bekend gemaakt.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Danger </a:t>
            </a:r>
            <a:r>
              <a:rPr lang="nl-NL" sz="2000" dirty="0" err="1"/>
              <a:t>Areas</a:t>
            </a:r>
            <a:r>
              <a:rPr lang="nl-NL" sz="2000" dirty="0"/>
              <a:t> (</a:t>
            </a:r>
            <a:r>
              <a:rPr lang="nl-NL" sz="2000" dirty="0" err="1">
                <a:solidFill>
                  <a:srgbClr val="FF0000"/>
                </a:solidFill>
              </a:rPr>
              <a:t>EHDxx</a:t>
            </a:r>
            <a:r>
              <a:rPr lang="nl-NL" sz="2000" dirty="0"/>
              <a:t>), zijn gebieden waar bijvoorbeeld geschoten kan worden.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 err="1"/>
              <a:t>Temporary</a:t>
            </a:r>
            <a:r>
              <a:rPr lang="nl-NL" sz="2000" dirty="0"/>
              <a:t> </a:t>
            </a:r>
            <a:r>
              <a:rPr lang="nl-NL" sz="2000" dirty="0" err="1"/>
              <a:t>Reserved</a:t>
            </a:r>
            <a:r>
              <a:rPr lang="nl-NL" sz="2000" dirty="0"/>
              <a:t> </a:t>
            </a:r>
            <a:r>
              <a:rPr lang="nl-NL" sz="2000" dirty="0" err="1"/>
              <a:t>Airspace</a:t>
            </a:r>
            <a:r>
              <a:rPr lang="nl-NL" sz="2000" dirty="0"/>
              <a:t> (</a:t>
            </a:r>
            <a:r>
              <a:rPr lang="nl-NL" sz="2000" dirty="0">
                <a:solidFill>
                  <a:srgbClr val="FF0000"/>
                </a:solidFill>
              </a:rPr>
              <a:t>TRA</a:t>
            </a:r>
            <a:r>
              <a:rPr lang="nl-NL" sz="2000" dirty="0"/>
              <a:t>), zijn gebieden voor testvluchten en militaire oefeningen.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 err="1"/>
              <a:t>Temporary</a:t>
            </a:r>
            <a:r>
              <a:rPr lang="nl-NL" sz="2000" dirty="0"/>
              <a:t> </a:t>
            </a:r>
            <a:r>
              <a:rPr lang="nl-NL" sz="2000" dirty="0" err="1"/>
              <a:t>Segrageted</a:t>
            </a:r>
            <a:r>
              <a:rPr lang="nl-NL" sz="2000" dirty="0"/>
              <a:t> Area (</a:t>
            </a:r>
            <a:r>
              <a:rPr lang="nl-NL" sz="2000" dirty="0">
                <a:solidFill>
                  <a:srgbClr val="FF0000"/>
                </a:solidFill>
              </a:rPr>
              <a:t>TSA</a:t>
            </a:r>
            <a:r>
              <a:rPr lang="nl-NL" sz="2000" dirty="0"/>
              <a:t>) luchtruimte met vastgestelde begrenzingen, waarvoor reserveren van luchtruimte is vereist, voor het exclusief gebruik door specifieke gebruikers gedurende een vastgestelde tijdsperiode.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Tijdelijk Gebied met Beperkingen (</a:t>
            </a:r>
            <a:r>
              <a:rPr lang="nl-NL" sz="2000" dirty="0">
                <a:solidFill>
                  <a:srgbClr val="FF0000"/>
                </a:solidFill>
              </a:rPr>
              <a:t>TGB</a:t>
            </a:r>
            <a:r>
              <a:rPr lang="nl-NL" sz="2000" dirty="0"/>
              <a:t>) Het woord TGB komt regelmatig voor in NOTAM's. Bijvoorbeeld tijdens de </a:t>
            </a:r>
            <a:r>
              <a:rPr lang="nl-NL" sz="2000" dirty="0" err="1"/>
              <a:t>Frisian</a:t>
            </a:r>
            <a:r>
              <a:rPr lang="nl-NL" sz="2000" dirty="0"/>
              <a:t> </a:t>
            </a:r>
            <a:r>
              <a:rPr lang="nl-NL" sz="2000" dirty="0" err="1"/>
              <a:t>Flag</a:t>
            </a:r>
            <a:r>
              <a:rPr lang="nl-NL" sz="2000" dirty="0"/>
              <a:t> en in de </a:t>
            </a:r>
            <a:r>
              <a:rPr lang="nl-NL" sz="2000" dirty="0" err="1"/>
              <a:t>Noord-Oostpolder</a:t>
            </a:r>
            <a:r>
              <a:rPr lang="nl-NL" sz="2000" dirty="0"/>
              <a:t> bij De Voorst. </a:t>
            </a:r>
          </a:p>
        </p:txBody>
      </p:sp>
      <p:pic>
        <p:nvPicPr>
          <p:cNvPr id="4" name="Afbeelding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2376264" cy="4752528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91FC593-F844-944B-990D-C298F605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25639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764704"/>
            <a:ext cx="8717236" cy="5760640"/>
          </a:xfrm>
          <a:prstGeom prst="rect">
            <a:avLst/>
          </a:prstGeom>
        </p:spPr>
      </p:pic>
      <p:sp>
        <p:nvSpPr>
          <p:cNvPr id="3" name="Pijl rechts 2"/>
          <p:cNvSpPr/>
          <p:nvPr/>
        </p:nvSpPr>
        <p:spPr>
          <a:xfrm>
            <a:off x="1331640" y="2204864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 rechts 11"/>
          <p:cNvSpPr/>
          <p:nvPr/>
        </p:nvSpPr>
        <p:spPr>
          <a:xfrm>
            <a:off x="4932040" y="1196752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 rechts 12"/>
          <p:cNvSpPr/>
          <p:nvPr/>
        </p:nvSpPr>
        <p:spPr>
          <a:xfrm>
            <a:off x="5076056" y="548680"/>
            <a:ext cx="1008112" cy="4320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BE92D3A9-894A-1E4F-9EEA-4D71BE588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25639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7638"/>
            <a:ext cx="9144000" cy="4693650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CB10D197-4AE7-8F49-9B25-98CA21285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3227214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658777" y="700088"/>
            <a:ext cx="456767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Vanaf de grond tot 1500 ft (450 m) luchtruim klasse G behalve bij de CTR's.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De meeste CTR's gaan vanaf de grond tot 3000 ft (914 m). Je mag hier alleen in na toestemming.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De militaire CTR's zijn als ze niet actief zijn een RMZ. Het luchtruim is dan gelijk aan het luchtruim ernaast, dus meestal klasse G tot 1500 ft en daarboven klasse E.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Boven de 1500 ft en boven de CTR's bevinden zich de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TMA's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. Bijv. de Nieuw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Milligen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TMA's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zijn klasse E van 1500 ft tot FL 65 en in het weekend en op feestdagen zijn de Nieuw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Milligen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TMA's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A, C, en E verhoogd naar FL 95. De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TMA's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in het westen hebben een maximale hoogte van FL 55.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Boven de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TMA's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liggen de </a:t>
            </a:r>
            <a:r>
              <a:rPr lang="nl-NL" sz="2000" dirty="0" err="1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CTA's</a:t>
            </a:r>
            <a:r>
              <a:rPr lang="nl-NL" sz="2000" dirty="0">
                <a:solidFill>
                  <a:srgbClr val="333333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</a:rPr>
              <a:t> en daarboven ligt de UTA.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ADEC37F-69A0-F84A-9CB4-87B17C52E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086"/>
          <a:stretch/>
        </p:blipFill>
        <p:spPr>
          <a:xfrm>
            <a:off x="35497" y="730940"/>
            <a:ext cx="4657314" cy="527798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99C2368-4B25-194D-A291-FAE470B2177E}"/>
              </a:ext>
            </a:extLst>
          </p:cNvPr>
          <p:cNvSpPr txBox="1"/>
          <p:nvPr/>
        </p:nvSpPr>
        <p:spPr>
          <a:xfrm>
            <a:off x="-15822" y="6127059"/>
            <a:ext cx="470863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Kaartje met de maximale hoogtes voor ongecontroleerde VFR-vluchten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020454B-4FCD-2F43-AA8C-7896E10E6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374236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0477EC7-C1E2-7F47-B2B1-89BD3443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" y="764704"/>
            <a:ext cx="4810059" cy="606544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9AEAB8A-7B02-3446-9D9C-3A6815DDE80C}"/>
              </a:ext>
            </a:extLst>
          </p:cNvPr>
          <p:cNvSpPr txBox="1"/>
          <p:nvPr/>
        </p:nvSpPr>
        <p:spPr>
          <a:xfrm>
            <a:off x="4932039" y="764704"/>
            <a:ext cx="41619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/>
              <a:t>Met de komst van LA (Lelystad Airport) is het luchtruim gewijzigd. Zweefvliegers zijn een groot stuk luchtruim kwijtgeraakt.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endParaRPr lang="nl-NL" sz="2200" dirty="0"/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/>
              <a:t>Dit betekent voor de zweefvliegvelden Terlet en Teuge een verlaging van FL 65 naar FL 55 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endParaRPr lang="nl-NL" sz="2200" dirty="0"/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/>
              <a:t>Het luchtruim boven de zweefvliegvelden Biddinghuizen, De Voorst en Salland is nu veel kleiner.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01B2967F-C395-AD45-9761-EB3BDB126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406749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630216" y="684213"/>
            <a:ext cx="6478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2400" dirty="0">
                <a:solidFill>
                  <a:srgbClr val="2620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EUROPESE UNIE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Een samenwerkingsverband tussen 27 Europese landen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Doel: vrij verkeer van personen, goederen en diensten binnen de Unie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01AA2C-FC70-6A4C-8B63-7AC01F6B9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8" y="785813"/>
            <a:ext cx="2602507" cy="174307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B1AD63F-3996-C84E-AA0A-93DB44B47499}"/>
              </a:ext>
            </a:extLst>
          </p:cNvPr>
          <p:cNvSpPr txBox="1"/>
          <p:nvPr/>
        </p:nvSpPr>
        <p:spPr>
          <a:xfrm>
            <a:off x="110407" y="2659717"/>
            <a:ext cx="899809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Europese wetten </a:t>
            </a:r>
            <a:r>
              <a:rPr lang="nl-N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zijn direct geldig 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binnen de Europese Unie. Er zijn twee soorten: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Verordeningen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welke de Europese burgers rechtstreeks rechten en plichten geven;</a:t>
            </a:r>
          </a:p>
          <a:p>
            <a:pPr>
              <a:buClr>
                <a:srgbClr val="FF0000"/>
              </a:buClr>
            </a:pPr>
            <a:endParaRPr lang="nl-NL" sz="24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Richtlijnen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welke de Europese lidstaten verplichten binnen een vastgestelde tijd iets in hun nationale wetgeving op een bepaalde manier te regelen.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4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basis van de EU-regelgeving is </a:t>
            </a:r>
            <a:r>
              <a:rPr lang="nl-NL" sz="2400" b="1" dirty="0">
                <a:solidFill>
                  <a:srgbClr val="262626"/>
                </a:solidFill>
                <a:latin typeface="HelveticaNeue-Bold" panose="02000503000000020004" pitchFamily="2" charset="0"/>
              </a:rPr>
              <a:t>Verordening (EU) Nr. 2018/1139 = 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nl-NL" sz="2800" b="1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nl-NL" sz="28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588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AEAB8A-7B02-3446-9D9C-3A6815DDE80C}"/>
              </a:ext>
            </a:extLst>
          </p:cNvPr>
          <p:cNvSpPr txBox="1"/>
          <p:nvPr/>
        </p:nvSpPr>
        <p:spPr>
          <a:xfrm>
            <a:off x="0" y="678173"/>
            <a:ext cx="3316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/>
              <a:t>Hiernaast zie je een dwarsdoorsnede van het luchtruim van het gebied van de rode lijn (gezien vanuit het zuiden).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C9B7EE-B809-5D44-B39E-FA7C1724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496" y="792558"/>
            <a:ext cx="5648323" cy="599325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9E748D-C945-3546-A869-1E7534B99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3" y="2909451"/>
            <a:ext cx="3244565" cy="387635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B2D7479-ADFB-E543-A0EA-338DDF8A7144}"/>
              </a:ext>
            </a:extLst>
          </p:cNvPr>
          <p:cNvSpPr txBox="1"/>
          <p:nvPr/>
        </p:nvSpPr>
        <p:spPr>
          <a:xfrm>
            <a:off x="4767264" y="5909264"/>
            <a:ext cx="4304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Ongecontroleerde VFR vluchten zijn alleen mogelijk in klasse G en E, dus onder de </a:t>
            </a:r>
            <a:r>
              <a:rPr lang="nl-NL" dirty="0">
                <a:solidFill>
                  <a:srgbClr val="FF0000"/>
                </a:solidFill>
              </a:rPr>
              <a:t>doorgetrokken rode lijn</a:t>
            </a:r>
            <a:r>
              <a:rPr lang="nl-NL" dirty="0"/>
              <a:t>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0A87834-1FB0-D646-AE42-9DB4BF891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</p:spTree>
    <p:extLst>
      <p:ext uri="{BB962C8B-B14F-4D97-AF65-F5344CB8AC3E}">
        <p14:creationId xmlns:p14="http://schemas.microsoft.com/office/powerpoint/2010/main" val="986093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AEAB8A-7B02-3446-9D9C-3A6815DDE80C}"/>
              </a:ext>
            </a:extLst>
          </p:cNvPr>
          <p:cNvSpPr txBox="1"/>
          <p:nvPr/>
        </p:nvSpPr>
        <p:spPr>
          <a:xfrm>
            <a:off x="0" y="4967110"/>
            <a:ext cx="90364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/>
              <a:t>Gelukkig heeft de overheid (voorlopig?) in onderstaande gebieden luchtruim D afhankelijk gemaakt van een tijdslimiet.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200" dirty="0"/>
              <a:t>Hierboven kun je zien wanneer luchtruimklasse D geldt. De tijden zijn in UTC, 1700-2100 is wintertijd. De tijd tussen de haakjes zomertijd. In de rechter kolom staat wanneer dat gebied luchtruim klasse E wordt. 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0A87834-1FB0-D646-AE42-9DB4BF891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7" y="3230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Arial"/>
                <a:cs typeface="Arial"/>
              </a:rPr>
              <a:t>1.7 Luchtverkeersregeling; opbouw luchtruim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CE9F74-54B2-334A-9079-E5A1425A6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567" y="730711"/>
            <a:ext cx="5577606" cy="41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5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68152" y="-27384"/>
            <a:ext cx="8172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500" dirty="0">
                <a:solidFill>
                  <a:schemeClr val="bg1"/>
                </a:solidFill>
                <a:latin typeface="Arial"/>
                <a:cs typeface="Arial"/>
              </a:rPr>
              <a:t>1.8 Luchtverkeersdiensten en verkeersbeheer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4355976" y="764704"/>
            <a:ext cx="47880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Luchtverkeersleiding Nederland (LVNL):</a:t>
            </a:r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Kerntaak is het voorkomen van botsingen.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Luchtverkeersleiding</a:t>
            </a:r>
            <a:r>
              <a:rPr lang="nl-NL" sz="2000" dirty="0"/>
              <a:t>, het regelen van het luchtverkeer door het geven van aanwijzingen.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Vluchtinformatieverstrekking</a:t>
            </a:r>
            <a:r>
              <a:rPr lang="nl-NL" sz="2000" dirty="0"/>
              <a:t>, het geven van inlichtingen tijdens een vlucht voor een veilige en doelmatige vluchtuitvoering.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Alarmering</a:t>
            </a:r>
            <a:r>
              <a:rPr lang="nl-NL" sz="2000" dirty="0"/>
              <a:t>, de betrokken instanties waarschuwen aangaande luchtvaartuigen die hulp behoeven in de vorm van opsporing en redding en deze instanties bij te staan voor zover dat vereist is.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uitgeven van </a:t>
            </a:r>
            <a:r>
              <a:rPr lang="nl-NL" sz="2000" dirty="0">
                <a:solidFill>
                  <a:srgbClr val="FF0000"/>
                </a:solidFill>
              </a:rPr>
              <a:t>luchtvaartpublicaties</a:t>
            </a:r>
            <a:r>
              <a:rPr lang="nl-NL" sz="2000" dirty="0"/>
              <a:t> en kaarten. </a:t>
            </a:r>
          </a:p>
        </p:txBody>
      </p:sp>
      <p:pic>
        <p:nvPicPr>
          <p:cNvPr id="3" name="Afbeelding 2" descr="pascal-werkplek-voor-hipp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4228988" cy="2808312"/>
          </a:xfrm>
          <a:prstGeom prst="rect">
            <a:avLst/>
          </a:prstGeom>
        </p:spPr>
      </p:pic>
      <p:pic>
        <p:nvPicPr>
          <p:cNvPr id="4" name="Afbeelding 3" descr="schiphol_c_reismedia_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836712"/>
            <a:ext cx="4271259" cy="237626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0D6894B-E3E7-4249-B9DA-BF81838BBF20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9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836712"/>
            <a:ext cx="3168352" cy="211223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03848" y="692696"/>
            <a:ext cx="59401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Binnen de Amsterdam FIR treffen we </a:t>
            </a:r>
            <a:r>
              <a:rPr lang="nl-NL" sz="2000" dirty="0" err="1"/>
              <a:t>UTA's</a:t>
            </a:r>
            <a:r>
              <a:rPr lang="nl-NL" sz="2000" dirty="0"/>
              <a:t>, </a:t>
            </a:r>
            <a:r>
              <a:rPr lang="nl-NL" sz="2000" dirty="0" err="1"/>
              <a:t>CTA's</a:t>
            </a:r>
            <a:r>
              <a:rPr lang="nl-NL" sz="2000" dirty="0"/>
              <a:t>, </a:t>
            </a:r>
            <a:r>
              <a:rPr lang="nl-NL" sz="2000" dirty="0" err="1"/>
              <a:t>TMA's</a:t>
            </a:r>
            <a:r>
              <a:rPr lang="nl-NL" sz="2000" dirty="0"/>
              <a:t> en CTR's aan.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FF0000"/>
                </a:solidFill>
              </a:rPr>
              <a:t>UTA</a:t>
            </a:r>
            <a:r>
              <a:rPr lang="nl-NL" sz="2000" dirty="0"/>
              <a:t> (</a:t>
            </a:r>
            <a:r>
              <a:rPr lang="nl-NL" sz="2000" dirty="0" err="1"/>
              <a:t>Upper</a:t>
            </a:r>
            <a:r>
              <a:rPr lang="nl-NL" sz="2000" dirty="0"/>
              <a:t> Control Area). Een algemeen luchtverkeersleidingsgebied in de hogere luchtruimte, in de Amsterdam FIR boven FL 195. Een UTA wordt gecontroleerd door een </a:t>
            </a:r>
            <a:r>
              <a:rPr lang="nl-NL" sz="2000" dirty="0" err="1"/>
              <a:t>Upper</a:t>
            </a:r>
            <a:r>
              <a:rPr lang="nl-NL" sz="2000" dirty="0"/>
              <a:t> Area Control Centre (UAC).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FF0000"/>
                </a:solidFill>
              </a:rPr>
              <a:t>CTA</a:t>
            </a:r>
            <a:r>
              <a:rPr lang="nl-NL" sz="2000" dirty="0"/>
              <a:t> (Control Area). Een uitgebreid gebied op grotere hoogte, voor ‘en-route’ verkeer. Het vliegverkeer wordt daar geregeld door een Area Control Centre (ACC), bijvoorbeeld Amsterdam Radar.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FF0000"/>
                </a:solidFill>
              </a:rPr>
              <a:t>TMA</a:t>
            </a:r>
            <a:r>
              <a:rPr lang="nl-NL" sz="2000" dirty="0"/>
              <a:t> (Terminal Control Area) </a:t>
            </a:r>
            <a:r>
              <a:rPr lang="nl-NL" sz="2000" dirty="0" err="1"/>
              <a:t>Eengebied</a:t>
            </a:r>
            <a:r>
              <a:rPr lang="nl-NL" sz="2000" dirty="0"/>
              <a:t> op middelgrote hoogte, boven een CTR, vooral voor het laten klimmen en dalen van IFR-verkeer. Het verkeer wordt geregeld door een Area Approach Control (APP), bijvoorbeeld Schiphol Approach.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FF0000"/>
                </a:solidFill>
              </a:rPr>
              <a:t>CTR</a:t>
            </a:r>
            <a:r>
              <a:rPr lang="nl-NL" sz="2000" dirty="0"/>
              <a:t> (Control Zone) Een CTR is een lokaal gebied rondom een vliegveld. Het verkeer wordt geleid door een </a:t>
            </a:r>
            <a:r>
              <a:rPr lang="nl-NL" sz="2000" dirty="0" err="1"/>
              <a:t>Tower</a:t>
            </a:r>
            <a:r>
              <a:rPr lang="nl-NL" sz="2000" dirty="0"/>
              <a:t> (TWR), bijvoorbeeld Leeuwarden </a:t>
            </a:r>
            <a:r>
              <a:rPr lang="nl-NL" sz="2000" dirty="0" err="1"/>
              <a:t>Tower</a:t>
            </a:r>
            <a:r>
              <a:rPr lang="nl-NL" sz="2000" dirty="0"/>
              <a:t>.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75B1A81-0C2C-2048-8B61-E2A7FB421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152" y="-27384"/>
            <a:ext cx="8172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500" dirty="0">
                <a:solidFill>
                  <a:schemeClr val="bg1"/>
                </a:solidFill>
                <a:latin typeface="Arial"/>
                <a:cs typeface="Arial"/>
              </a:rPr>
              <a:t>1.8 Luchtverkeersdiensten en verkeersbeheer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B83485D-8F67-F54A-AAA0-E8A5D4C39393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794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211960" y="692696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" name="Afbeelding 1" descr="Schermafbeelding 2018-01-24 om 18.25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41291"/>
            <a:ext cx="4136886" cy="607208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211960" y="692696"/>
            <a:ext cx="50405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Een vliegplan moet je indienen bij: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/>
              <a:t>vlucht met </a:t>
            </a:r>
            <a:r>
              <a:rPr lang="nl-NL" sz="2000" dirty="0">
                <a:solidFill>
                  <a:srgbClr val="FF0000"/>
                </a:solidFill>
              </a:rPr>
              <a:t>luchtverkeersleiding</a:t>
            </a:r>
            <a:r>
              <a:rPr lang="nl-NL" sz="2000" dirty="0"/>
              <a:t>;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/>
              <a:t>opstijgen van of landen op een </a:t>
            </a:r>
            <a:r>
              <a:rPr lang="nl-NL" sz="2000" dirty="0">
                <a:solidFill>
                  <a:srgbClr val="FF0000"/>
                </a:solidFill>
              </a:rPr>
              <a:t>gecontroleerd luchtvaartterrein</a:t>
            </a:r>
            <a:r>
              <a:rPr lang="nl-NL" sz="2000" dirty="0"/>
              <a:t>;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000" dirty="0"/>
              <a:t>vluchten waarbij de motorzwever van het </a:t>
            </a:r>
            <a:r>
              <a:rPr lang="nl-NL" sz="2000" dirty="0">
                <a:solidFill>
                  <a:srgbClr val="FF0000"/>
                </a:solidFill>
              </a:rPr>
              <a:t>ene land naar het andere land</a:t>
            </a:r>
            <a:r>
              <a:rPr lang="nl-NL" sz="2000" dirty="0"/>
              <a:t> vliegt. Dit moet minstens 60 minuten voor vertrek worden ingediend.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Wijzigingen van een vliegplan moet aan de verkeersleiding dienst worden doorgegeven.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De tijden op een vliegplan in UTC.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Na een landing moet een vliegplan worden afgesloten door een aankomstrapport in te dienen bij een luchtverkeersdienst.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Wanneer een vliegtuig zich niet binnen een bepaalde tijd heeft gemeld, zal de luchtverkeersleiding een zoekactie in gang zetten.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A7EDB75-0FE6-E142-BDC3-02BB94508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152" y="-27384"/>
            <a:ext cx="8172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500" dirty="0">
                <a:solidFill>
                  <a:schemeClr val="bg1"/>
                </a:solidFill>
                <a:latin typeface="Arial"/>
                <a:cs typeface="Arial"/>
              </a:rPr>
              <a:t>1.8 Luchtverkeersdiensten en verkeersbeheer</a:t>
            </a:r>
          </a:p>
        </p:txBody>
      </p:sp>
    </p:spTree>
    <p:extLst>
      <p:ext uri="{BB962C8B-B14F-4D97-AF65-F5344CB8AC3E}">
        <p14:creationId xmlns:p14="http://schemas.microsoft.com/office/powerpoint/2010/main" val="18697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7704" y="35912"/>
            <a:ext cx="583264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1.9 Luchtvaartinlichtingendiensten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3059832" y="692696"/>
            <a:ext cx="6084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LUCHTVAARTPUBLICATIES:</a:t>
            </a:r>
          </a:p>
          <a:p>
            <a:r>
              <a:rPr lang="nl-NL" sz="2000" dirty="0"/>
              <a:t>1.) De </a:t>
            </a:r>
            <a:r>
              <a:rPr lang="nl-NL" sz="2000" dirty="0">
                <a:solidFill>
                  <a:srgbClr val="000090"/>
                </a:solidFill>
              </a:rPr>
              <a:t>AIP</a:t>
            </a:r>
            <a:r>
              <a:rPr lang="nl-NL" sz="2000" dirty="0"/>
              <a:t> is ingedeeld in 3 delen, de </a:t>
            </a:r>
            <a:r>
              <a:rPr lang="nl-NL" sz="2000" dirty="0" err="1"/>
              <a:t>parts</a:t>
            </a:r>
            <a:r>
              <a:rPr lang="nl-NL" sz="2000" dirty="0"/>
              <a:t> 1 t/m 3.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FF0000"/>
                </a:solidFill>
              </a:rPr>
              <a:t>Part 1-GEN  </a:t>
            </a:r>
            <a:r>
              <a:rPr lang="nl-NL" sz="2000" dirty="0"/>
              <a:t>(</a:t>
            </a:r>
            <a:r>
              <a:rPr lang="nl-NL" sz="2000" dirty="0" err="1"/>
              <a:t>GENeral</a:t>
            </a:r>
            <a:r>
              <a:rPr lang="nl-NL" sz="2000" dirty="0"/>
              <a:t> = algemeen), de nationale regelgeving. Wie is waar verantwoordelijk voor?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FF0000"/>
                </a:solidFill>
              </a:rPr>
              <a:t>Part 2 - En route </a:t>
            </a:r>
            <a:r>
              <a:rPr lang="nl-NL" sz="2000" dirty="0"/>
              <a:t>(ENR) (</a:t>
            </a:r>
            <a:r>
              <a:rPr lang="nl-NL" sz="2000" dirty="0" err="1"/>
              <a:t>enroute</a:t>
            </a:r>
            <a:r>
              <a:rPr lang="nl-NL" sz="2000" dirty="0"/>
              <a:t> = onderweg)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 </a:t>
            </a:r>
            <a:r>
              <a:rPr lang="nl-NL" sz="2000" dirty="0">
                <a:solidFill>
                  <a:srgbClr val="FF0000"/>
                </a:solidFill>
              </a:rPr>
              <a:t>Part 3 - Aerodromes </a:t>
            </a:r>
            <a:r>
              <a:rPr lang="nl-NL" sz="2000" dirty="0"/>
              <a:t>(AD). (</a:t>
            </a:r>
            <a:r>
              <a:rPr lang="nl-NL" sz="2000" dirty="0" err="1"/>
              <a:t>aerodrome</a:t>
            </a:r>
            <a:r>
              <a:rPr lang="nl-NL" sz="2000" dirty="0"/>
              <a:t> = vliegveld) de regelgeving en procedures per vliegveld.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059832" y="3119477"/>
            <a:ext cx="59766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2000" dirty="0"/>
              <a:t>2.) </a:t>
            </a:r>
            <a:r>
              <a:rPr lang="nl-NL" sz="2000" dirty="0">
                <a:solidFill>
                  <a:srgbClr val="000090"/>
                </a:solidFill>
              </a:rPr>
              <a:t>AIRAC’s, </a:t>
            </a:r>
            <a:r>
              <a:rPr lang="nl-NL" sz="2000" dirty="0"/>
              <a:t>veranderingen op korte termijn die nog niet in de AIP staan.</a:t>
            </a:r>
          </a:p>
          <a:p>
            <a:pPr>
              <a:buClr>
                <a:srgbClr val="FF0000"/>
              </a:buClr>
            </a:pPr>
            <a:r>
              <a:rPr lang="nl-NL" sz="2000" dirty="0"/>
              <a:t>3). </a:t>
            </a:r>
            <a:r>
              <a:rPr lang="nl-NL" sz="2000" dirty="0">
                <a:solidFill>
                  <a:srgbClr val="000090"/>
                </a:solidFill>
              </a:rPr>
              <a:t>NOTAM’s</a:t>
            </a:r>
            <a:r>
              <a:rPr lang="nl-NL" sz="2000" dirty="0"/>
              <a:t>, regels voor de korte termijn, bevat een waarschuwing of aanwijzing.</a:t>
            </a:r>
          </a:p>
          <a:p>
            <a:pPr>
              <a:buClr>
                <a:srgbClr val="FF0000"/>
              </a:buClr>
            </a:pPr>
            <a:r>
              <a:rPr lang="nl-NL" sz="2000" dirty="0"/>
              <a:t>4). </a:t>
            </a:r>
            <a:r>
              <a:rPr lang="nl-NL" sz="2000" dirty="0">
                <a:solidFill>
                  <a:srgbClr val="000090"/>
                </a:solidFill>
              </a:rPr>
              <a:t>AIC's</a:t>
            </a:r>
            <a:r>
              <a:rPr lang="nl-NL" sz="2000" dirty="0"/>
              <a:t>, hebben betrekking op de vliegveiligheid, gebruik van navigatiehulpmiddelen en/of technische of administratieve zaken.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90"/>
                </a:solidFill>
              </a:rPr>
              <a:t>AIC-A’s </a:t>
            </a:r>
            <a:r>
              <a:rPr lang="nl-NL" sz="2000" dirty="0"/>
              <a:t>(in de Engelse taal) voor mededelingen van internationaal belang.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90"/>
                </a:solidFill>
              </a:rPr>
              <a:t>AIC-B’s </a:t>
            </a:r>
            <a:r>
              <a:rPr lang="nl-NL" sz="2000" dirty="0"/>
              <a:t>(in het Engels en Nederlands) voor mededelingen van nationaal belang.</a:t>
            </a:r>
          </a:p>
        </p:txBody>
      </p:sp>
      <p:pic>
        <p:nvPicPr>
          <p:cNvPr id="6" name="Afbeelding 5" descr="ICAO-ka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75481"/>
            <a:ext cx="2952328" cy="60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565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1.10 Vliegvelden en luchtvaartterreinen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 descr="lierba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" y="764704"/>
            <a:ext cx="8787417" cy="172819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7504" y="2492896"/>
            <a:ext cx="9001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Lengte gelijk aan lengte lierkabel en minimaal 150 meter breed zijn.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Vlak en </a:t>
            </a:r>
            <a:r>
              <a:rPr lang="nl-NL" sz="2000" dirty="0">
                <a:solidFill>
                  <a:srgbClr val="FF0000"/>
                </a:solidFill>
              </a:rPr>
              <a:t>zonder obstakels </a:t>
            </a:r>
            <a:r>
              <a:rPr lang="nl-NL" sz="2000" dirty="0"/>
              <a:t>die een gevaar kunnen opleveren.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Startterrein tenminste </a:t>
            </a:r>
            <a:r>
              <a:rPr lang="nl-NL" sz="2000" dirty="0">
                <a:solidFill>
                  <a:srgbClr val="000000"/>
                </a:solidFill>
              </a:rPr>
              <a:t>150 meter lang en 50 meter breed</a:t>
            </a:r>
            <a:r>
              <a:rPr lang="nl-NL" sz="2000" dirty="0"/>
              <a:t>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landingsterrein lengte tenminste 75 meter en een breedte van tenminste</a:t>
            </a:r>
            <a:r>
              <a:rPr lang="nl-NL" sz="2000" dirty="0">
                <a:solidFill>
                  <a:srgbClr val="000000"/>
                </a:solidFill>
              </a:rPr>
              <a:t> 2 keer de spanwijdte </a:t>
            </a:r>
            <a:r>
              <a:rPr lang="nl-NL" sz="2000" dirty="0"/>
              <a:t>per zweefvliegtuig.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landingsterrein moet duidelijk </a:t>
            </a:r>
            <a:r>
              <a:rPr lang="nl-NL" sz="2000" dirty="0">
                <a:solidFill>
                  <a:srgbClr val="FF0000"/>
                </a:solidFill>
              </a:rPr>
              <a:t>gemarkeerd</a:t>
            </a:r>
            <a:r>
              <a:rPr lang="nl-NL" sz="2000" dirty="0"/>
              <a:t> zijn, moet zich naast de lierbaan, het startterrein en de opstelplaatsen bevinden.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startterrein en het landingsterrein moeten </a:t>
            </a:r>
            <a:r>
              <a:rPr lang="nl-NL" sz="2000" dirty="0">
                <a:solidFill>
                  <a:srgbClr val="FF0000"/>
                </a:solidFill>
              </a:rPr>
              <a:t>vlak</a:t>
            </a:r>
            <a:r>
              <a:rPr lang="nl-NL" sz="2000" dirty="0"/>
              <a:t> zijn en de </a:t>
            </a:r>
            <a:r>
              <a:rPr lang="nl-NL" sz="2000" dirty="0">
                <a:solidFill>
                  <a:srgbClr val="FF0000"/>
                </a:solidFill>
              </a:rPr>
              <a:t>lengte gras </a:t>
            </a:r>
            <a:r>
              <a:rPr lang="nl-NL" sz="2000" dirty="0"/>
              <a:t>(gewas) mag </a:t>
            </a:r>
            <a:r>
              <a:rPr lang="nl-NL" sz="2000" dirty="0">
                <a:solidFill>
                  <a:srgbClr val="FF0000"/>
                </a:solidFill>
              </a:rPr>
              <a:t>geen gevaar </a:t>
            </a:r>
            <a:r>
              <a:rPr lang="nl-NL" sz="2000" dirty="0"/>
              <a:t>voor het zweefvliegen vormen.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In de invliegsector mogen </a:t>
            </a:r>
            <a:r>
              <a:rPr lang="nl-NL" sz="2000" dirty="0">
                <a:solidFill>
                  <a:srgbClr val="FF0000"/>
                </a:solidFill>
              </a:rPr>
              <a:t>geen hindernissen </a:t>
            </a:r>
            <a:r>
              <a:rPr lang="nl-NL" sz="2000" dirty="0"/>
              <a:t>voorkomen met een helling van 1:20 (hoogte : afstand). Bij een hindernis van 10 meter hoogte is het begin van het landingsveld minstens 200 meter daarvan verwijderd.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Aan de zijkanten van het veld mogen zich geen obstakels bevinden met een helling van 1:2 (hoogte afstand).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51520" y="2132856"/>
            <a:ext cx="249825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Het zweefvliegterrein:</a:t>
            </a:r>
          </a:p>
        </p:txBody>
      </p:sp>
    </p:spTree>
    <p:extLst>
      <p:ext uri="{BB962C8B-B14F-4D97-AF65-F5344CB8AC3E}">
        <p14:creationId xmlns:p14="http://schemas.microsoft.com/office/powerpoint/2010/main" val="224440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565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1.10 Vliegvelden en luchtvaartterreinen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3347864" y="710694"/>
            <a:ext cx="5760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Het zweefvliegterrein: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Begin van het landingsterrein minstens 55 meter van een weg verwijderd.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FF0000"/>
                </a:solidFill>
              </a:rPr>
              <a:t>windzak</a:t>
            </a:r>
            <a:r>
              <a:rPr lang="nl-NL" sz="2000" dirty="0"/>
              <a:t> op een duidelijk zichtbare plaats.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Voor motorzweven een terrein van minstens 60 meter breed en 600 meter lang.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Starts en landingen moeten worden bijgehouden.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Gelijktijdig landen van zweefvliegtuigen en motorzweefvliegtuigen op dezelfde landingsbaan is niet toegestaan.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Gelijktijdig landen van meerdere motorzweefvliegtuigen is ook niet toegestaan.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Bij gebruik van motorzweefvliegtuigen moeten </a:t>
            </a:r>
            <a:r>
              <a:rPr lang="nl-NL" sz="2000" dirty="0">
                <a:solidFill>
                  <a:srgbClr val="FF0000"/>
                </a:solidFill>
              </a:rPr>
              <a:t>brandblusmiddelen</a:t>
            </a:r>
            <a:r>
              <a:rPr lang="nl-NL" sz="2000" dirty="0">
                <a:solidFill>
                  <a:srgbClr val="000000"/>
                </a:solidFill>
              </a:rPr>
              <a:t> aanwezig zijn.</a:t>
            </a:r>
          </a:p>
        </p:txBody>
      </p:sp>
      <p:pic>
        <p:nvPicPr>
          <p:cNvPr id="3" name="Afbeelding 2" descr="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78000"/>
            <a:ext cx="288032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7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565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1.10 Vliegvelden en luchtvaartterreinen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2627784" y="692696"/>
            <a:ext cx="65162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Een lier omvat in ieder geval: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een </a:t>
            </a:r>
            <a:r>
              <a:rPr lang="nl-NL" sz="2000" dirty="0">
                <a:solidFill>
                  <a:srgbClr val="FF0000"/>
                </a:solidFill>
              </a:rPr>
              <a:t>liermechanisme</a:t>
            </a:r>
            <a:r>
              <a:rPr lang="nl-NL" sz="2000" dirty="0">
                <a:solidFill>
                  <a:srgbClr val="000000"/>
                </a:solidFill>
              </a:rPr>
              <a:t>, bestaande uit een motor, een kabeltrommel, een overbrengingsmechanisme; een </a:t>
            </a:r>
            <a:r>
              <a:rPr lang="nl-NL" sz="2000" dirty="0">
                <a:solidFill>
                  <a:srgbClr val="FF0000"/>
                </a:solidFill>
              </a:rPr>
              <a:t>kapinrichting</a:t>
            </a:r>
            <a:r>
              <a:rPr lang="nl-NL" sz="2000" dirty="0">
                <a:solidFill>
                  <a:srgbClr val="000000"/>
                </a:solidFill>
              </a:rPr>
              <a:t>; een kabelgeleiding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afschermende delen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een geel </a:t>
            </a:r>
            <a:r>
              <a:rPr lang="nl-NL" sz="2000" dirty="0">
                <a:solidFill>
                  <a:srgbClr val="FF0000"/>
                </a:solidFill>
              </a:rPr>
              <a:t>zwaailicht</a:t>
            </a:r>
            <a:r>
              <a:rPr lang="nl-NL" sz="2000" dirty="0">
                <a:solidFill>
                  <a:srgbClr val="000000"/>
                </a:solidFill>
              </a:rPr>
              <a:t>, zichtbaar op 1500 m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afstand van minstens 25 m van de rand van het veld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lierkabel moet in een rechte lijn worden uitgereden.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vallende lierkabel mag niet buiten de luchthaven vallen en mag geen schade aan mensen of personen kunnen veroorzaken.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sleepkabel heeft zo’n lengte dat bij een windsnelheid van 0 m/s het zweefvliegtuig een hoogte van ten minste </a:t>
            </a:r>
            <a:r>
              <a:rPr lang="nl-NL" sz="2000" dirty="0">
                <a:solidFill>
                  <a:srgbClr val="FF0000"/>
                </a:solidFill>
              </a:rPr>
              <a:t>250 m </a:t>
            </a:r>
            <a:r>
              <a:rPr lang="nl-NL" sz="2000" dirty="0">
                <a:solidFill>
                  <a:srgbClr val="000000"/>
                </a:solidFill>
              </a:rPr>
              <a:t>kan bereiken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Een </a:t>
            </a:r>
            <a:r>
              <a:rPr lang="nl-NL" sz="2000" dirty="0">
                <a:solidFill>
                  <a:srgbClr val="FF0000"/>
                </a:solidFill>
              </a:rPr>
              <a:t>breukstuk</a:t>
            </a:r>
            <a:r>
              <a:rPr lang="nl-NL" sz="2000" dirty="0">
                <a:solidFill>
                  <a:srgbClr val="000000"/>
                </a:solidFill>
              </a:rPr>
              <a:t> van de voorgeschreven nominale sterkte;.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Lierkabel en voorloopstuk moeten een </a:t>
            </a:r>
            <a:r>
              <a:rPr lang="nl-NL" sz="2000" dirty="0">
                <a:solidFill>
                  <a:srgbClr val="FF0000"/>
                </a:solidFill>
              </a:rPr>
              <a:t>trekkracht</a:t>
            </a:r>
            <a:r>
              <a:rPr lang="nl-NL" sz="2000" dirty="0">
                <a:solidFill>
                  <a:srgbClr val="000000"/>
                </a:solidFill>
              </a:rPr>
              <a:t> van ten minste </a:t>
            </a:r>
            <a:r>
              <a:rPr lang="nl-NL" sz="2000" dirty="0">
                <a:solidFill>
                  <a:srgbClr val="FF0000"/>
                </a:solidFill>
              </a:rPr>
              <a:t>1,5 maal </a:t>
            </a:r>
            <a:r>
              <a:rPr lang="nl-NL" sz="2000" dirty="0">
                <a:solidFill>
                  <a:srgbClr val="000000"/>
                </a:solidFill>
              </a:rPr>
              <a:t>de sterkte van het breukstuk bezitten.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Kapotte lierkabels worden aan elkaar verbonden door middel van splitsen of ten minste twee klemmen.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Binnen 100 meter niet meer dan twee splitsen</a:t>
            </a:r>
          </a:p>
        </p:txBody>
      </p:sp>
      <p:pic>
        <p:nvPicPr>
          <p:cNvPr id="4" name="Afbeelding 3" descr="l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" y="836712"/>
            <a:ext cx="254827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565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1.10 Vliegvelden en luchtvaartterreinen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hoek 2"/>
          <p:cNvSpPr/>
          <p:nvPr/>
        </p:nvSpPr>
        <p:spPr>
          <a:xfrm>
            <a:off x="3347864" y="692696"/>
            <a:ext cx="59046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lierman moet </a:t>
            </a:r>
            <a:r>
              <a:rPr lang="nl-NL" sz="2000" dirty="0">
                <a:solidFill>
                  <a:srgbClr val="FF0000"/>
                </a:solidFill>
              </a:rPr>
              <a:t>vrij uitzicht </a:t>
            </a:r>
            <a:r>
              <a:rPr lang="nl-NL" sz="2000" dirty="0">
                <a:solidFill>
                  <a:srgbClr val="000000"/>
                </a:solidFill>
              </a:rPr>
              <a:t>naar alle kanten hebben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Bij het starten en landen mogen zich in de lierbaan en op het start- en landingsterrein geen onbevoegde personen bevinden’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lierkabels mogen geen letsel kunnen veroorzaken.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Gelijktijdig opstijgen van meerdere zweefvliegtuigen en/of motorzweefvliegtuigen is niet toegestaan.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lierhoogte overschrijdt niet de ondergrens van de ter plaatse geldende TMA.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Het gebruik van een </a:t>
            </a:r>
            <a:r>
              <a:rPr lang="nl-NL" sz="2000" dirty="0">
                <a:solidFill>
                  <a:srgbClr val="FF0000"/>
                </a:solidFill>
              </a:rPr>
              <a:t>kabelchute</a:t>
            </a:r>
            <a:r>
              <a:rPr lang="nl-NL" sz="2000" dirty="0">
                <a:solidFill>
                  <a:srgbClr val="000000"/>
                </a:solidFill>
              </a:rPr>
              <a:t> is wettelijk niet verplicht,  wordt er wel één gebruikt dan mag de chute een maximale doorsnede hebben van </a:t>
            </a:r>
            <a:r>
              <a:rPr lang="nl-NL" sz="2000" dirty="0">
                <a:solidFill>
                  <a:srgbClr val="FF0000"/>
                </a:solidFill>
              </a:rPr>
              <a:t>2</a:t>
            </a:r>
            <a:r>
              <a:rPr lang="nl-NL" sz="2000" dirty="0">
                <a:solidFill>
                  <a:srgbClr val="000000"/>
                </a:solidFill>
              </a:rPr>
              <a:t> meter.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afstand tussen ontkoppelhaak en de chute bedraagt minimaal </a:t>
            </a:r>
            <a:r>
              <a:rPr lang="nl-NL" sz="2000" dirty="0">
                <a:solidFill>
                  <a:srgbClr val="FF0000"/>
                </a:solidFill>
              </a:rPr>
              <a:t>30 meter</a:t>
            </a:r>
            <a:r>
              <a:rPr lang="nl-NL" sz="20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4" name="Afbeelding 3" descr="kabelchute-op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7498"/>
            <a:ext cx="3203848" cy="233347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284984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B1AD63F-3996-C84E-AA0A-93DB44B47499}"/>
              </a:ext>
            </a:extLst>
          </p:cNvPr>
          <p:cNvSpPr txBox="1"/>
          <p:nvPr/>
        </p:nvSpPr>
        <p:spPr>
          <a:xfrm>
            <a:off x="4571999" y="1157832"/>
            <a:ext cx="44005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Voorstellen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voor Europese wetten kunnen </a:t>
            </a:r>
            <a:r>
              <a:rPr lang="nl-NL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uitsluitend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door de Europese Commissie gedaan worden.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 dergelijke voorstellen tot Europese wetten te maken moeten ze daarna goedgekeurd worden door het </a:t>
            </a:r>
            <a:r>
              <a:rPr lang="nl-NL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Europees Parlement 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(verkozen door de burgers van de EU)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door de </a:t>
            </a:r>
            <a:r>
              <a:rPr lang="nl-NL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Europese raad 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 Ministers (kort de Raad van Ministers of nog korter “de Raad”). 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A588722-2341-0D40-AE9F-42BDE77864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9" r="9589"/>
          <a:stretch/>
        </p:blipFill>
        <p:spPr>
          <a:xfrm>
            <a:off x="107504" y="789509"/>
            <a:ext cx="4464495" cy="5944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8785A2E-E1A4-0489-5091-F41CEF57B690}"/>
              </a:ext>
            </a:extLst>
          </p:cNvPr>
          <p:cNvSpPr txBox="1"/>
          <p:nvPr/>
        </p:nvSpPr>
        <p:spPr>
          <a:xfrm>
            <a:off x="4139952" y="684213"/>
            <a:ext cx="511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Hoe komt een Europese wet tot stand?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35FF75E-9EA5-D1B3-FFB6-B070F815BB4B}"/>
              </a:ext>
            </a:extLst>
          </p:cNvPr>
          <p:cNvCxnSpPr/>
          <p:nvPr/>
        </p:nvCxnSpPr>
        <p:spPr>
          <a:xfrm>
            <a:off x="3419872" y="1412776"/>
            <a:ext cx="11521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8947103-76A5-51ED-EBFF-08CF0631C40F}"/>
              </a:ext>
            </a:extLst>
          </p:cNvPr>
          <p:cNvCxnSpPr/>
          <p:nvPr/>
        </p:nvCxnSpPr>
        <p:spPr>
          <a:xfrm flipV="1">
            <a:off x="4571999" y="3761597"/>
            <a:ext cx="432049" cy="2123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F04F85E-DA1E-FAEF-B468-03F1D8EACAB2}"/>
              </a:ext>
            </a:extLst>
          </p:cNvPr>
          <p:cNvCxnSpPr/>
          <p:nvPr/>
        </p:nvCxnSpPr>
        <p:spPr>
          <a:xfrm>
            <a:off x="1907704" y="4293096"/>
            <a:ext cx="2736304" cy="136815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085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565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1.10 Vliegvelden en luchtvaartterreinen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Schermafbeelding 2018-01-24 om 19.24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" y="764704"/>
            <a:ext cx="8985797" cy="409000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7504" y="4941168"/>
            <a:ext cx="197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0090"/>
                </a:solidFill>
              </a:rPr>
              <a:t>Breukstukken:</a:t>
            </a:r>
          </a:p>
        </p:txBody>
      </p:sp>
      <p:pic>
        <p:nvPicPr>
          <p:cNvPr id="4" name="Afbeelding 3" descr="kabelchu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882852"/>
            <a:ext cx="5148064" cy="19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71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565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1.10 Vliegvelden en luchtvaartterreinen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1907704" y="620688"/>
            <a:ext cx="72362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De sleepstart: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Sleepbaan minimaal 600 meter lang en 30 meter breed.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Een afwerpplaats voor de sleepkabel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Het tegelijk starten of landen van een sleepvliegtuig en een zweefvliegtuig is niet toegestaan.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Er moet minimaal 55 m ruimte zitten tussen de as van de landingsbaan en de as van de sleepbaan.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Tijdens een sleepvlucht </a:t>
            </a:r>
            <a:r>
              <a:rPr lang="nl-NL" sz="2000" dirty="0">
                <a:solidFill>
                  <a:srgbClr val="FF0000"/>
                </a:solidFill>
              </a:rPr>
              <a:t>geen kunstvluchten</a:t>
            </a:r>
            <a:r>
              <a:rPr lang="nl-NL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Het sleepvliegtuig mag geen tweede persoon meenemen.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Een sleepkabel bestaat uit: - een </a:t>
            </a:r>
            <a:r>
              <a:rPr lang="nl-NL" sz="2000" dirty="0">
                <a:solidFill>
                  <a:srgbClr val="FF0000"/>
                </a:solidFill>
              </a:rPr>
              <a:t>breukstuk</a:t>
            </a:r>
            <a:r>
              <a:rPr lang="nl-NL" sz="2000" dirty="0">
                <a:solidFill>
                  <a:srgbClr val="000000"/>
                </a:solidFill>
              </a:rPr>
              <a:t>, zo dicht mogelijk bij de sleephaak van het zweefvliegtuig,  voorzien van een sterkte zoals vermeld in het vlieghandboek van het zweefvliegtuig.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Kabel moet zo lang zijn dat aan de bestuurbaarheid en stabiliteit van het sleepvliegtuig wordt voldaan en zo sterk dat hij minimaal </a:t>
            </a:r>
            <a:r>
              <a:rPr lang="nl-NL" sz="2000" dirty="0">
                <a:solidFill>
                  <a:srgbClr val="FF0000"/>
                </a:solidFill>
              </a:rPr>
              <a:t>1,5</a:t>
            </a:r>
            <a:r>
              <a:rPr lang="nl-NL" sz="2000" dirty="0">
                <a:solidFill>
                  <a:srgbClr val="000000"/>
                </a:solidFill>
              </a:rPr>
              <a:t> maal sterker is dan het gebruikte breukstuk.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Het gelijktijdig landen of starten van een zweefvliegtuig en een sleepvliegtuig is niet toegestaan, behalve in het geval van de koppeling van een zweefvliegtuig aan een sleepvliegtuig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>
                <a:solidFill>
                  <a:srgbClr val="000000"/>
                </a:solidFill>
              </a:rPr>
              <a:t>De </a:t>
            </a:r>
            <a:r>
              <a:rPr lang="nl-NL" sz="2000" dirty="0">
                <a:solidFill>
                  <a:srgbClr val="FF0000"/>
                </a:solidFill>
              </a:rPr>
              <a:t>minimum vlieghoogte </a:t>
            </a:r>
            <a:r>
              <a:rPr lang="nl-NL" sz="2000" dirty="0">
                <a:solidFill>
                  <a:srgbClr val="000000"/>
                </a:solidFill>
              </a:rPr>
              <a:t>bij een horizontale sleep bedraagt </a:t>
            </a:r>
            <a:r>
              <a:rPr lang="nl-NL" sz="2000" dirty="0">
                <a:solidFill>
                  <a:srgbClr val="FF0000"/>
                </a:solidFill>
              </a:rPr>
              <a:t>425</a:t>
            </a:r>
            <a:r>
              <a:rPr lang="nl-NL" sz="2000" dirty="0">
                <a:solidFill>
                  <a:srgbClr val="000000"/>
                </a:solidFill>
              </a:rPr>
              <a:t> meter boven de grond.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692696"/>
            <a:ext cx="1812122" cy="13681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2276872"/>
            <a:ext cx="1800200" cy="8220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3311987"/>
            <a:ext cx="1800200" cy="8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23728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1.11 Opsporing en redding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4788024" y="692696"/>
            <a:ext cx="4355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SAR (SEARCH AND RESCUE)</a:t>
            </a:r>
          </a:p>
          <a:p>
            <a:endParaRPr lang="nl-NL" sz="20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Search And </a:t>
            </a:r>
            <a:r>
              <a:rPr lang="nl-NL" sz="2000" dirty="0" err="1"/>
              <a:t>Rescue</a:t>
            </a:r>
            <a:r>
              <a:rPr lang="nl-NL" sz="2000" dirty="0"/>
              <a:t> , wereldwijd systeem voor opsporing en hulpverlening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Door de VN (Verenigde Naties) opgezet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FF0000"/>
                </a:solidFill>
              </a:rPr>
              <a:t>ELT </a:t>
            </a:r>
            <a:r>
              <a:rPr lang="nl-NL" sz="2000" dirty="0"/>
              <a:t>(</a:t>
            </a:r>
            <a:r>
              <a:rPr lang="nl-NL" sz="2000" dirty="0" err="1"/>
              <a:t>Emergency</a:t>
            </a:r>
            <a:r>
              <a:rPr lang="nl-NL" sz="2000" dirty="0"/>
              <a:t> </a:t>
            </a:r>
            <a:r>
              <a:rPr lang="nl-NL" sz="2000" dirty="0" err="1"/>
              <a:t>Locator</a:t>
            </a:r>
            <a:r>
              <a:rPr lang="nl-NL" sz="2000" dirty="0"/>
              <a:t> Transmitter) is een noodbaken. Bij een ongeval zendt het een noodsignaal op 406 MHz uit.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ELT begint te werken bij een crash en dan komt de SAR in actie.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Een ELT is voor motor(zweef)vliegtuigen verplicht bij internationale vluchten.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3501008"/>
            <a:ext cx="4513935" cy="30243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836712"/>
            <a:ext cx="454787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17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43808" y="25692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1.12 Beveiliging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131840" y="836712"/>
            <a:ext cx="59046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In ICAO Annex 17 staan de eisen voor de beveiliging van de burgerluchtvaart.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hoofddoel van Annex 17 is om passagiers, bemanning, grond personeel en de burgerbevolking zo goed mogelijk te beschermen tegen mogelijke onwettige daden.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Verplichting om passagiers en hun bagage te controleren op wapens en explosieven.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Beveiliging aan boord, cockpitdeur gesloten.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Verstoring van de orde aan boord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05064"/>
            <a:ext cx="4332988" cy="2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565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3569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1.13 Het rapporteren van voorvallen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5496" y="2132856"/>
            <a:ext cx="9108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ACCIDENT REPORTING (ICAO Annex 13)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melden, onderzoeken en opvolgen van voorvallen in de burgerluchtvaart staat in VERORDENING (EU) Nr. 376/2014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Verplichte meldingen: voorvallen in verband met botsingen, letsel, schade aan het vliegtuig of aan derden, bijna botsingen enzovoort.</a:t>
            </a:r>
          </a:p>
          <a:p>
            <a:endParaRPr lang="nl-NL" sz="2000" dirty="0"/>
          </a:p>
          <a:p>
            <a:r>
              <a:rPr lang="nl-NL" sz="2000" dirty="0">
                <a:solidFill>
                  <a:srgbClr val="000090"/>
                </a:solidFill>
              </a:rPr>
              <a:t>De OVV (Onderzoeksraad voor de veiligheid)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De (OVV) heeft in Nederland de taak om voorvallen en incidenten te onderzoeken en om vast te stellen wat de oorzaken zijn.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nl-NL" sz="2000" dirty="0"/>
              <a:t>Het doel is toekomstige voorvallen te voorkomen.</a:t>
            </a:r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000090"/>
                </a:solidFill>
              </a:rPr>
              <a:t>luchtvaartongeval</a:t>
            </a:r>
            <a:r>
              <a:rPr lang="nl-NL" sz="2000" dirty="0"/>
              <a:t>: letsel, schade, vermist.</a:t>
            </a:r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000090"/>
                </a:solidFill>
              </a:rPr>
              <a:t>luchtvaartincident</a:t>
            </a:r>
            <a:r>
              <a:rPr lang="nl-NL" sz="2000" dirty="0"/>
              <a:t>: heeft te maken met het functioneren van het luchtvaartuig en afbreuk doet of zou kunnen doen aan een veilige vluchtuitvoering.</a:t>
            </a:r>
          </a:p>
          <a:p>
            <a:pPr marL="285750" indent="-285750">
              <a:buFont typeface="Arial"/>
              <a:buChar char="•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000090"/>
                </a:solidFill>
              </a:rPr>
              <a:t>ernstig luchtvaartincident</a:t>
            </a:r>
            <a:r>
              <a:rPr lang="nl-NL" sz="2000" dirty="0"/>
              <a:t>: incident waarbij bijna een luchtvaartongeval plaats vond. Bijvoorbeeld een nearmiss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" y="722312"/>
            <a:ext cx="9144000" cy="14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3569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1.13 Het rapporteren van voorvallen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179512" y="4849245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Meld een voorval via het </a:t>
            </a:r>
            <a:r>
              <a:rPr lang="nl-NL" sz="2000" dirty="0">
                <a:hlinkClick r:id="rId4"/>
              </a:rPr>
              <a:t>meldingsformulier van de Commissie Veiligheid Zweefvliegen</a:t>
            </a:r>
            <a:r>
              <a:rPr lang="nl-NL" sz="2000" dirty="0"/>
              <a:t>. Je kunt op die site, na jouw melding, aanklikken of jouw </a:t>
            </a:r>
            <a:r>
              <a:rPr lang="nl-NL" sz="2000"/>
              <a:t>melding ook </a:t>
            </a:r>
            <a:r>
              <a:rPr lang="nl-NL" sz="2000" dirty="0"/>
              <a:t>doorgestuurd moet worden naar: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dirty="0"/>
              <a:t>de veiligheidsmanager van jouw club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dirty="0"/>
              <a:t>naar de OVV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000" dirty="0"/>
              <a:t>naar het ABL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97FFC7-8A36-C04E-BC7F-D6AA371EC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47"/>
          <a:stretch/>
        </p:blipFill>
        <p:spPr>
          <a:xfrm>
            <a:off x="1178398" y="763012"/>
            <a:ext cx="6396679" cy="407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19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35696" y="0"/>
            <a:ext cx="66247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800" dirty="0">
                <a:solidFill>
                  <a:schemeClr val="bg1"/>
                </a:solidFill>
                <a:latin typeface="Arial"/>
                <a:cs typeface="Arial"/>
              </a:rPr>
              <a:t>1.13 Het rapporteren van voorvallen</a:t>
            </a:r>
          </a:p>
        </p:txBody>
      </p:sp>
      <p:pic>
        <p:nvPicPr>
          <p:cNvPr id="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2987824" y="2924944"/>
            <a:ext cx="6084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0090"/>
                </a:solidFill>
              </a:rPr>
              <a:t>Succes met het examen!</a:t>
            </a:r>
          </a:p>
        </p:txBody>
      </p:sp>
    </p:spTree>
    <p:extLst>
      <p:ext uri="{BB962C8B-B14F-4D97-AF65-F5344CB8AC3E}">
        <p14:creationId xmlns:p14="http://schemas.microsoft.com/office/powerpoint/2010/main" val="392151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283969" y="764704"/>
            <a:ext cx="48600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EASA is een agentschap (orgaan) van de Europese Unie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Speelt een belangrijke rol bij het voorstellen van luchtvaartregelgeving en bij een aantal uitvoerende taken op het gebied van de luchtvaart.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EASA: 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Publiceert: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Acceptable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 of Compliance</a:t>
            </a:r>
            <a:r>
              <a:rPr lang="nl-NL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(</a:t>
            </a:r>
            <a:r>
              <a:rPr lang="nl-NL" sz="24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AMCs</a:t>
            </a: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Certification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Specifications</a:t>
            </a:r>
            <a:r>
              <a:rPr lang="nl-NL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nl-NL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(GM).</a:t>
            </a:r>
          </a:p>
          <a:p>
            <a:pPr>
              <a:buClr>
                <a:srgbClr val="FF0000"/>
              </a:buClr>
            </a:pPr>
            <a:endParaRPr lang="nl-NL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Verzorgt: de Airworthiness </a:t>
            </a:r>
            <a:r>
              <a:rPr lang="nl-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Certification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Licensing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 descr="logo-eas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8" y="836712"/>
            <a:ext cx="4299888" cy="24079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26" y="3814873"/>
            <a:ext cx="4310176" cy="28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6031" y="4563802"/>
            <a:ext cx="9155273" cy="26776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De regelgeving voor luchtvaart bestaat uit EU wetten (</a:t>
            </a:r>
            <a:r>
              <a:rPr lang="nl-NL" sz="2400" b="1" dirty="0">
                <a:solidFill>
                  <a:schemeClr val="accent2"/>
                </a:solidFill>
              </a:rPr>
              <a:t>Verordeningen</a:t>
            </a:r>
            <a:r>
              <a:rPr lang="nl-NL" sz="2400" dirty="0"/>
              <a:t>) en EASA materiaal over hoe daar aan voldaan kan worden (</a:t>
            </a:r>
            <a:r>
              <a:rPr lang="nl-NL" sz="2400" dirty="0" err="1">
                <a:solidFill>
                  <a:schemeClr val="accent2"/>
                </a:solidFill>
              </a:rPr>
              <a:t>AMCs</a:t>
            </a:r>
            <a:r>
              <a:rPr lang="nl-NL" sz="2400" dirty="0"/>
              <a:t>, </a:t>
            </a:r>
            <a:r>
              <a:rPr lang="nl-NL" sz="2400" dirty="0">
                <a:solidFill>
                  <a:schemeClr val="accent2"/>
                </a:solidFill>
              </a:rPr>
              <a:t>CS </a:t>
            </a:r>
            <a:r>
              <a:rPr lang="nl-NL" sz="2400" dirty="0"/>
              <a:t>en </a:t>
            </a:r>
            <a:r>
              <a:rPr lang="nl-NL" sz="2400" dirty="0">
                <a:solidFill>
                  <a:schemeClr val="accent2"/>
                </a:solidFill>
              </a:rPr>
              <a:t>GM</a:t>
            </a:r>
            <a:r>
              <a:rPr lang="nl-NL" sz="2400" dirty="0"/>
              <a:t>)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/>
              <a:t>EASA geeft </a:t>
            </a:r>
            <a:r>
              <a:rPr lang="nl-NL" sz="2400" dirty="0">
                <a:solidFill>
                  <a:schemeClr val="accent2"/>
                </a:solidFill>
              </a:rPr>
              <a:t>EASY ACCESS RULES </a:t>
            </a:r>
            <a:r>
              <a:rPr lang="nl-NL" sz="2400" dirty="0"/>
              <a:t>uit die bevatten alle relevante Verordeningen, de bijlagen (Annexen) bij de Verordening, de </a:t>
            </a:r>
            <a:r>
              <a:rPr lang="nl-NL" sz="2400" dirty="0" err="1"/>
              <a:t>AMCs</a:t>
            </a:r>
            <a:r>
              <a:rPr lang="nl-NL" sz="2400" dirty="0"/>
              <a:t> (</a:t>
            </a:r>
            <a:r>
              <a:rPr lang="nl-NL" sz="2400" dirty="0" err="1"/>
              <a:t>Acceptable</a:t>
            </a:r>
            <a:r>
              <a:rPr lang="nl-NL" sz="2400" dirty="0"/>
              <a:t> Means of Compliance) </a:t>
            </a:r>
            <a:r>
              <a:rPr lang="nl-NL" sz="2400" dirty="0" err="1"/>
              <a:t>CSs</a:t>
            </a:r>
            <a:r>
              <a:rPr lang="nl-NL" sz="2400" dirty="0"/>
              <a:t> en de GM (</a:t>
            </a:r>
            <a:r>
              <a:rPr lang="nl-NL" sz="2400" dirty="0" err="1"/>
              <a:t>Guidance</a:t>
            </a:r>
            <a:r>
              <a:rPr lang="nl-NL" sz="2400" dirty="0"/>
              <a:t> </a:t>
            </a:r>
            <a:r>
              <a:rPr lang="nl-NL" sz="2400" dirty="0" err="1"/>
              <a:t>Material</a:t>
            </a:r>
            <a:r>
              <a:rPr lang="nl-NL" sz="2400" dirty="0"/>
              <a:t>) per hoofdonderwerp netjes bij elkaar. </a:t>
            </a:r>
            <a:endParaRPr lang="nl-NL" sz="2400" dirty="0">
              <a:solidFill>
                <a:srgbClr val="00009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BD36D8-960C-8E49-8072-B6CB07ED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367" y="739820"/>
            <a:ext cx="6832600" cy="3848100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7079E246-9808-23CE-00F3-819537139E6F}"/>
              </a:ext>
            </a:extLst>
          </p:cNvPr>
          <p:cNvCxnSpPr/>
          <p:nvPr/>
        </p:nvCxnSpPr>
        <p:spPr>
          <a:xfrm flipV="1">
            <a:off x="4211960" y="2204864"/>
            <a:ext cx="432048" cy="35283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4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1403648" y="35912"/>
            <a:ext cx="69127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Arial"/>
                <a:cs typeface="Arial"/>
              </a:rPr>
              <a:t> 1.1 Int. Regelgeving en organisaties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1D429A-15F4-794F-9116-B2D6B0ADE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" y="751157"/>
            <a:ext cx="2004185" cy="607093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DA83D76-2719-2843-80A6-F3B0DE8B4149}"/>
              </a:ext>
            </a:extLst>
          </p:cNvPr>
          <p:cNvSpPr txBox="1"/>
          <p:nvPr/>
        </p:nvSpPr>
        <p:spPr>
          <a:xfrm>
            <a:off x="2042042" y="3435952"/>
            <a:ext cx="7024436" cy="34163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/>
              <a:t>Voorbeelden van Easy Acces Rules: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400" b="1" dirty="0">
                <a:solidFill>
                  <a:schemeClr val="accent2"/>
                </a:solidFill>
              </a:rPr>
              <a:t>Sailplane </a:t>
            </a:r>
            <a:r>
              <a:rPr lang="nl-NL" sz="2400" b="1" dirty="0" err="1">
                <a:solidFill>
                  <a:schemeClr val="accent2"/>
                </a:solidFill>
              </a:rPr>
              <a:t>Rule</a:t>
            </a:r>
            <a:r>
              <a:rPr lang="nl-NL" sz="2400" b="1" dirty="0">
                <a:solidFill>
                  <a:schemeClr val="accent2"/>
                </a:solidFill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</a:rPr>
              <a:t>Book</a:t>
            </a:r>
            <a:r>
              <a:rPr lang="nl-NL" sz="2400" b="1" dirty="0">
                <a:solidFill>
                  <a:schemeClr val="accent2"/>
                </a:solidFill>
              </a:rPr>
              <a:t> </a:t>
            </a:r>
            <a:r>
              <a:rPr lang="nl-NL" sz="2400" dirty="0"/>
              <a:t>(Easy Access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Sailplanes</a:t>
            </a:r>
            <a:r>
              <a:rPr lang="nl-NL" sz="2400" dirty="0"/>
              <a:t>) Bevat de meeste regelgeving waaraan zweefvliegers moeten voldoen.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nl-NL" sz="2400" b="1" dirty="0">
                <a:solidFill>
                  <a:schemeClr val="accent2"/>
                </a:solidFill>
              </a:rPr>
              <a:t>Easy Access Rules </a:t>
            </a:r>
            <a:r>
              <a:rPr lang="nl-NL" sz="2400" b="1" dirty="0" err="1">
                <a:solidFill>
                  <a:schemeClr val="accent2"/>
                </a:solidFill>
              </a:rPr>
              <a:t>for</a:t>
            </a:r>
            <a:r>
              <a:rPr lang="nl-NL" sz="2400" b="1" dirty="0">
                <a:solidFill>
                  <a:schemeClr val="accent2"/>
                </a:solidFill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</a:rPr>
              <a:t>Continuing</a:t>
            </a:r>
            <a:r>
              <a:rPr lang="nl-NL" sz="2400" b="1" dirty="0">
                <a:solidFill>
                  <a:schemeClr val="accent2"/>
                </a:solidFill>
              </a:rPr>
              <a:t> Airworthiness (</a:t>
            </a:r>
            <a:r>
              <a:rPr lang="nl-NL" sz="2400" b="1" dirty="0" err="1">
                <a:solidFill>
                  <a:schemeClr val="accent2"/>
                </a:solidFill>
              </a:rPr>
              <a:t>Regulation</a:t>
            </a:r>
            <a:r>
              <a:rPr lang="nl-NL" sz="2400" b="1" dirty="0">
                <a:solidFill>
                  <a:schemeClr val="accent2"/>
                </a:solidFill>
              </a:rPr>
              <a:t> </a:t>
            </a:r>
            <a:r>
              <a:rPr lang="nl-NL" sz="2400" dirty="0"/>
              <a:t>(EU) No 1321/2014). Bevat de regelgeving voor het onderhoud met daarin Part ML (ML betekent Maintenance Light Aircraft). Zweefvliegtuigen vallen onder Part ML..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1311716-8173-6848-A55F-2012B6818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64757"/>
            <a:ext cx="7024436" cy="259973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35FFF0B-94F1-814E-B8AD-E739A3AC0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" y="727101"/>
            <a:ext cx="6982415" cy="7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</TotalTime>
  <Words>5584</Words>
  <Application>Microsoft Macintosh PowerPoint</Application>
  <PresentationFormat>Diavoorstelling (4:3)</PresentationFormat>
  <Paragraphs>586</Paragraphs>
  <Slides>66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4" baseType="lpstr">
      <vt:lpstr>Arial</vt:lpstr>
      <vt:lpstr>Arial</vt:lpstr>
      <vt:lpstr>Calibri</vt:lpstr>
      <vt:lpstr>Helvetica Neue</vt:lpstr>
      <vt:lpstr>HelveticaNeue</vt:lpstr>
      <vt:lpstr>HelveticaNeue-Bold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dirk</dc:creator>
  <cp:lastModifiedBy>dirk corporaal</cp:lastModifiedBy>
  <cp:revision>399</cp:revision>
  <dcterms:created xsi:type="dcterms:W3CDTF">2014-03-01T09:35:46Z</dcterms:created>
  <dcterms:modified xsi:type="dcterms:W3CDTF">2023-02-13T16:02:34Z</dcterms:modified>
</cp:coreProperties>
</file>