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415" r:id="rId2"/>
    <p:sldId id="413" r:id="rId3"/>
    <p:sldId id="337" r:id="rId4"/>
    <p:sldId id="336" r:id="rId5"/>
    <p:sldId id="335" r:id="rId6"/>
    <p:sldId id="333" r:id="rId7"/>
    <p:sldId id="416" r:id="rId8"/>
    <p:sldId id="334" r:id="rId9"/>
    <p:sldId id="339" r:id="rId10"/>
    <p:sldId id="329" r:id="rId11"/>
    <p:sldId id="332" r:id="rId12"/>
    <p:sldId id="340" r:id="rId13"/>
    <p:sldId id="330" r:id="rId14"/>
    <p:sldId id="338" r:id="rId15"/>
    <p:sldId id="341" r:id="rId16"/>
    <p:sldId id="376" r:id="rId17"/>
    <p:sldId id="342" r:id="rId18"/>
    <p:sldId id="343" r:id="rId19"/>
    <p:sldId id="346" r:id="rId20"/>
    <p:sldId id="347" r:id="rId21"/>
    <p:sldId id="348" r:id="rId22"/>
    <p:sldId id="349" r:id="rId23"/>
    <p:sldId id="350" r:id="rId24"/>
    <p:sldId id="351" r:id="rId25"/>
    <p:sldId id="352" r:id="rId26"/>
    <p:sldId id="353" r:id="rId27"/>
    <p:sldId id="355" r:id="rId28"/>
    <p:sldId id="356" r:id="rId29"/>
    <p:sldId id="357" r:id="rId30"/>
    <p:sldId id="362" r:id="rId31"/>
    <p:sldId id="354" r:id="rId32"/>
    <p:sldId id="358" r:id="rId33"/>
    <p:sldId id="359" r:id="rId34"/>
    <p:sldId id="360" r:id="rId35"/>
    <p:sldId id="363" r:id="rId36"/>
    <p:sldId id="364" r:id="rId37"/>
    <p:sldId id="365" r:id="rId38"/>
    <p:sldId id="366" r:id="rId39"/>
    <p:sldId id="367" r:id="rId40"/>
    <p:sldId id="369" r:id="rId41"/>
    <p:sldId id="368" r:id="rId42"/>
    <p:sldId id="370" r:id="rId43"/>
    <p:sldId id="371" r:id="rId44"/>
    <p:sldId id="372" r:id="rId45"/>
    <p:sldId id="373" r:id="rId46"/>
    <p:sldId id="375" r:id="rId47"/>
    <p:sldId id="344" r:id="rId48"/>
    <p:sldId id="345" r:id="rId49"/>
    <p:sldId id="417" r:id="rId50"/>
    <p:sldId id="418" r:id="rId51"/>
    <p:sldId id="420" r:id="rId52"/>
    <p:sldId id="419" r:id="rId53"/>
    <p:sldId id="421" r:id="rId54"/>
    <p:sldId id="374" r:id="rId55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08" autoAdjust="0"/>
    <p:restoredTop sz="94699"/>
  </p:normalViewPr>
  <p:slideViewPr>
    <p:cSldViewPr>
      <p:cViewPr varScale="1">
        <p:scale>
          <a:sx n="166" d="100"/>
          <a:sy n="166" d="100"/>
        </p:scale>
        <p:origin x="184" y="3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B4C85-69E8-4FAB-8141-F6B9F611450C}" type="datetimeFigureOut">
              <a:rPr lang="nl-NL" smtClean="0"/>
              <a:pPr/>
              <a:t>21-03-2024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7CC32-1F34-47A2-A23E-DBD99CA9964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7664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721-48C7-459D-A5AF-C0B569C757CD}" type="datetimeFigureOut">
              <a:rPr lang="nl-NL" smtClean="0"/>
              <a:pPr/>
              <a:t>21-03-2024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721-48C7-459D-A5AF-C0B569C757CD}" type="datetimeFigureOut">
              <a:rPr lang="nl-NL" smtClean="0"/>
              <a:pPr/>
              <a:t>21-03-2024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721-48C7-459D-A5AF-C0B569C757CD}" type="datetimeFigureOut">
              <a:rPr lang="nl-NL" smtClean="0"/>
              <a:pPr/>
              <a:t>21-03-2024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721-48C7-459D-A5AF-C0B569C757CD}" type="datetimeFigureOut">
              <a:rPr lang="nl-NL" smtClean="0"/>
              <a:pPr/>
              <a:t>21-03-2024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721-48C7-459D-A5AF-C0B569C757CD}" type="datetimeFigureOut">
              <a:rPr lang="nl-NL" smtClean="0"/>
              <a:pPr/>
              <a:t>21-03-2024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721-48C7-459D-A5AF-C0B569C757CD}" type="datetimeFigureOut">
              <a:rPr lang="nl-NL" smtClean="0"/>
              <a:pPr/>
              <a:t>21-03-2024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721-48C7-459D-A5AF-C0B569C757CD}" type="datetimeFigureOut">
              <a:rPr lang="nl-NL" smtClean="0"/>
              <a:pPr/>
              <a:t>21-03-2024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721-48C7-459D-A5AF-C0B569C757CD}" type="datetimeFigureOut">
              <a:rPr lang="nl-NL" smtClean="0"/>
              <a:pPr/>
              <a:t>21-03-2024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721-48C7-459D-A5AF-C0B569C757CD}" type="datetimeFigureOut">
              <a:rPr lang="nl-NL" smtClean="0"/>
              <a:pPr/>
              <a:t>21-03-2024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721-48C7-459D-A5AF-C0B569C757CD}" type="datetimeFigureOut">
              <a:rPr lang="nl-NL" smtClean="0"/>
              <a:pPr/>
              <a:t>21-03-2024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721-48C7-459D-A5AF-C0B569C757CD}" type="datetimeFigureOut">
              <a:rPr lang="nl-NL" smtClean="0"/>
              <a:pPr/>
              <a:t>21-03-2024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DA721-48C7-459D-A5AF-C0B569C757CD}" type="datetimeFigureOut">
              <a:rPr lang="nl-NL" smtClean="0"/>
              <a:pPr/>
              <a:t>21-03-2024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05F9B2-E9DB-7D47-B147-E733406B7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81" y="-2738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061757-3C9C-D04B-AC09-F1408ABB2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3845" y="-137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CEA698C-DE9E-93EE-C73F-6748456DCC2D}"/>
              </a:ext>
            </a:extLst>
          </p:cNvPr>
          <p:cNvSpPr txBox="1"/>
          <p:nvPr/>
        </p:nvSpPr>
        <p:spPr>
          <a:xfrm>
            <a:off x="1616421" y="39996"/>
            <a:ext cx="67050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</a:rPr>
              <a:t>2. Menselijke prestaties &amp; beperkingen</a:t>
            </a:r>
          </a:p>
        </p:txBody>
      </p:sp>
      <p:pic>
        <p:nvPicPr>
          <p:cNvPr id="11" name="Afbeelding 10" descr="Afbeelding met zweefvliegtuig, buitenshuis, transport, vliegtuig&#10;&#10;Automatisch gegenereerde beschrijving">
            <a:extLst>
              <a:ext uri="{FF2B5EF4-FFF2-40B4-BE49-F238E27FC236}">
                <a16:creationId xmlns:a16="http://schemas.microsoft.com/office/drawing/2014/main" id="{E8FDEFDE-AB70-140B-488E-DE178E96B8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20965"/>
            <a:ext cx="8568952" cy="567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05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>
            <a:extLst>
              <a:ext uri="{FF2B5EF4-FFF2-40B4-BE49-F238E27FC236}">
                <a16:creationId xmlns:a16="http://schemas.microsoft.com/office/drawing/2014/main" id="{A7C6888D-8E98-DAB9-43FB-70A35BCB0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250BBB8A-DC00-EB85-1A0D-4DF5725B9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C74CFD19-62B6-39E1-7BE1-DCF189103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8198" name="Picture 7" descr="LOGO PEGASE">
            <a:extLst>
              <a:ext uri="{FF2B5EF4-FFF2-40B4-BE49-F238E27FC236}">
                <a16:creationId xmlns:a16="http://schemas.microsoft.com/office/drawing/2014/main" id="{295E8C0E-D4CB-12A5-7DE4-E85967B62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 Box 9">
            <a:extLst>
              <a:ext uri="{FF2B5EF4-FFF2-40B4-BE49-F238E27FC236}">
                <a16:creationId xmlns:a16="http://schemas.microsoft.com/office/drawing/2014/main" id="{8E316B70-4501-C31F-16F9-29C8B8B88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/>
              <a:t> </a:t>
            </a:r>
          </a:p>
        </p:txBody>
      </p:sp>
      <p:pic>
        <p:nvPicPr>
          <p:cNvPr id="8200" name="Picture 6">
            <a:extLst>
              <a:ext uri="{FF2B5EF4-FFF2-40B4-BE49-F238E27FC236}">
                <a16:creationId xmlns:a16="http://schemas.microsoft.com/office/drawing/2014/main" id="{BAFCFB89-08AB-68C1-E7F3-B7F43172C62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Afbeelding 11" descr="luchtvaartongevallen 1980 - 1996.jpg">
            <a:extLst>
              <a:ext uri="{FF2B5EF4-FFF2-40B4-BE49-F238E27FC236}">
                <a16:creationId xmlns:a16="http://schemas.microsoft.com/office/drawing/2014/main" id="{EE98EAB4-4FF5-0D99-44F9-FFA7EAC316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765175"/>
            <a:ext cx="7129462" cy="490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Text Box 6">
            <a:extLst>
              <a:ext uri="{FF2B5EF4-FFF2-40B4-BE49-F238E27FC236}">
                <a16:creationId xmlns:a16="http://schemas.microsoft.com/office/drawing/2014/main" id="{CA16CB25-824A-DF3E-732F-6967D157F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44450"/>
            <a:ext cx="4502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2.1 Ongevallenstatistieken</a:t>
            </a:r>
          </a:p>
        </p:txBody>
      </p:sp>
      <p:sp>
        <p:nvSpPr>
          <p:cNvPr id="8203" name="Tekstvak 9">
            <a:extLst>
              <a:ext uri="{FF2B5EF4-FFF2-40B4-BE49-F238E27FC236}">
                <a16:creationId xmlns:a16="http://schemas.microsoft.com/office/drawing/2014/main" id="{17D72079-9922-2A3D-A444-3835BDE41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5732463"/>
            <a:ext cx="8964612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/>
              <a:t> </a:t>
            </a:r>
            <a:r>
              <a:rPr lang="nl-NL" altLang="nl-NL" sz="2800" dirty="0">
                <a:solidFill>
                  <a:schemeClr val="tx1"/>
                </a:solidFill>
              </a:rPr>
              <a:t>Driekwart ongelukken komt door een </a:t>
            </a:r>
            <a:r>
              <a:rPr lang="nl-NL" altLang="nl-NL" sz="2800" dirty="0">
                <a:solidFill>
                  <a:schemeClr val="accent6">
                    <a:lumMod val="50000"/>
                  </a:schemeClr>
                </a:solidFill>
              </a:rPr>
              <a:t>menselijke fout</a:t>
            </a:r>
            <a:r>
              <a:rPr lang="nl-NL" altLang="nl-NL" sz="2800" dirty="0">
                <a:solidFill>
                  <a:schemeClr val="tx1"/>
                </a:solidFill>
              </a:rPr>
              <a:t>!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Bij het zweefvliegen ligt dit percentage nog hoger.   </a:t>
            </a:r>
          </a:p>
        </p:txBody>
      </p:sp>
      <p:sp>
        <p:nvSpPr>
          <p:cNvPr id="2" name="Line 2">
            <a:extLst>
              <a:ext uri="{FF2B5EF4-FFF2-40B4-BE49-F238E27FC236}">
                <a16:creationId xmlns:a16="http://schemas.microsoft.com/office/drawing/2014/main" id="{325768D0-1164-D89C-FE34-11FFC120232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>
            <a:extLst>
              <a:ext uri="{FF2B5EF4-FFF2-40B4-BE49-F238E27FC236}">
                <a16:creationId xmlns:a16="http://schemas.microsoft.com/office/drawing/2014/main" id="{38174050-0133-F732-5D31-FF6228C79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E020F466-C1F3-470A-077C-944C0821E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E16F8E33-B702-5AA2-1526-C9D032AFA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9222" name="Picture 7" descr="LOGO PEGASE">
            <a:extLst>
              <a:ext uri="{FF2B5EF4-FFF2-40B4-BE49-F238E27FC236}">
                <a16:creationId xmlns:a16="http://schemas.microsoft.com/office/drawing/2014/main" id="{D9CBBAF9-CF26-72BB-D9A8-1D86BC1FF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 Box 9">
            <a:extLst>
              <a:ext uri="{FF2B5EF4-FFF2-40B4-BE49-F238E27FC236}">
                <a16:creationId xmlns:a16="http://schemas.microsoft.com/office/drawing/2014/main" id="{9C454662-466A-275D-B947-CB363BCAB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/>
              <a:t> </a:t>
            </a:r>
          </a:p>
        </p:txBody>
      </p:sp>
      <p:pic>
        <p:nvPicPr>
          <p:cNvPr id="9224" name="Picture 6">
            <a:extLst>
              <a:ext uri="{FF2B5EF4-FFF2-40B4-BE49-F238E27FC236}">
                <a16:creationId xmlns:a16="http://schemas.microsoft.com/office/drawing/2014/main" id="{9DFD962D-0E0B-7F97-9B4F-ED3960B4C4D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kstvak 9">
            <a:extLst>
              <a:ext uri="{FF2B5EF4-FFF2-40B4-BE49-F238E27FC236}">
                <a16:creationId xmlns:a16="http://schemas.microsoft.com/office/drawing/2014/main" id="{756BA1F4-08F2-3CC3-4B2D-DED7FB435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3716338"/>
            <a:ext cx="4572000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dirty="0"/>
              <a:t> </a:t>
            </a:r>
            <a:r>
              <a:rPr lang="nl-NL" altLang="nl-NL" sz="2800" dirty="0">
                <a:solidFill>
                  <a:schemeClr val="tx1"/>
                </a:solidFill>
              </a:rPr>
              <a:t>De meeste ongelukken vinden plaats bij de landing.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Oorzaken? </a:t>
            </a:r>
          </a:p>
        </p:txBody>
      </p:sp>
      <p:graphicFrame>
        <p:nvGraphicFramePr>
          <p:cNvPr id="11" name="Tabel 10">
            <a:extLst>
              <a:ext uri="{FF2B5EF4-FFF2-40B4-BE49-F238E27FC236}">
                <a16:creationId xmlns:a16="http://schemas.microsoft.com/office/drawing/2014/main" id="{012C8550-0423-2D9E-9018-465233F93E51}"/>
              </a:ext>
            </a:extLst>
          </p:cNvPr>
          <p:cNvGraphicFramePr>
            <a:graphicFrameLocks noGrp="1"/>
          </p:cNvGraphicFramePr>
          <p:nvPr/>
        </p:nvGraphicFramePr>
        <p:xfrm>
          <a:off x="107950" y="765175"/>
          <a:ext cx="8929687" cy="285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1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1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41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1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21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013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133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9296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76250"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2003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2004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2005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2006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2007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2008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2009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2010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Totaal</a:t>
                      </a:r>
                    </a:p>
                  </a:txBody>
                  <a:tcPr marL="91447" marR="91447" marT="45723" marB="4572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r>
                        <a:rPr lang="nl-NL" sz="1800" dirty="0"/>
                        <a:t>start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3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0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5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3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2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4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5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3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25</a:t>
                      </a:r>
                    </a:p>
                  </a:txBody>
                  <a:tcPr marL="91447" marR="91447" marT="45723" marB="457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r>
                        <a:rPr lang="nl-NL" sz="1800" dirty="0"/>
                        <a:t>vlucht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5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1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2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0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1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4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2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3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18</a:t>
                      </a:r>
                    </a:p>
                  </a:txBody>
                  <a:tcPr marL="91447" marR="91447" marT="45723" marB="4572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r>
                        <a:rPr lang="nl-NL" sz="1800" dirty="0"/>
                        <a:t>landing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14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6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5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9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6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5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13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4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62</a:t>
                      </a:r>
                    </a:p>
                  </a:txBody>
                  <a:tcPr marL="91447" marR="91447" marT="45723" marB="4572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r>
                        <a:rPr lang="nl-NL" sz="1800" dirty="0"/>
                        <a:t>Buitenlanding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6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2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2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4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7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2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2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4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29</a:t>
                      </a:r>
                    </a:p>
                  </a:txBody>
                  <a:tcPr marL="91447" marR="91447" marT="45723" marB="4572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r>
                        <a:rPr lang="nl-NL" sz="1800" dirty="0"/>
                        <a:t>Totaal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28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9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14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16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16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15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223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14</a:t>
                      </a: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134</a:t>
                      </a:r>
                    </a:p>
                  </a:txBody>
                  <a:tcPr marL="91447" marR="91447" marT="45723" marB="4572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9305" name="Afbeelding 11" descr="fase vlucht nederland.jpg">
            <a:extLst>
              <a:ext uri="{FF2B5EF4-FFF2-40B4-BE49-F238E27FC236}">
                <a16:creationId xmlns:a16="http://schemas.microsoft.com/office/drawing/2014/main" id="{9AFE59B0-A16B-D58C-FB60-B36E087E79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663950"/>
            <a:ext cx="3887788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06" name="Text Box 6">
            <a:extLst>
              <a:ext uri="{FF2B5EF4-FFF2-40B4-BE49-F238E27FC236}">
                <a16:creationId xmlns:a16="http://schemas.microsoft.com/office/drawing/2014/main" id="{F445C745-F8A2-4530-1A18-CC08A14E7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44450"/>
            <a:ext cx="4502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2.1 Ongevallenstatistieken</a:t>
            </a:r>
          </a:p>
        </p:txBody>
      </p:sp>
      <p:sp>
        <p:nvSpPr>
          <p:cNvPr id="2" name="Line 2">
            <a:extLst>
              <a:ext uri="{FF2B5EF4-FFF2-40B4-BE49-F238E27FC236}">
                <a16:creationId xmlns:a16="http://schemas.microsoft.com/office/drawing/2014/main" id="{9DB28BCD-E872-6627-C7EA-0C6A0E8A1DA0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>
            <a:extLst>
              <a:ext uri="{FF2B5EF4-FFF2-40B4-BE49-F238E27FC236}">
                <a16:creationId xmlns:a16="http://schemas.microsoft.com/office/drawing/2014/main" id="{29F18A89-0093-746B-67A9-A26A0BDE7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22D0CC20-0AA6-41C8-43FD-A5B3ABD60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6C69C54C-36E8-3243-E4D0-2182FDC3D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10246" name="Picture 7" descr="LOGO PEGASE">
            <a:extLst>
              <a:ext uri="{FF2B5EF4-FFF2-40B4-BE49-F238E27FC236}">
                <a16:creationId xmlns:a16="http://schemas.microsoft.com/office/drawing/2014/main" id="{82F61ECC-7ECF-483A-81D3-7878E33B3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 Box 9">
            <a:extLst>
              <a:ext uri="{FF2B5EF4-FFF2-40B4-BE49-F238E27FC236}">
                <a16:creationId xmlns:a16="http://schemas.microsoft.com/office/drawing/2014/main" id="{FE5048B5-278B-1620-BA37-ADACA7A29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/>
              <a:t> </a:t>
            </a:r>
          </a:p>
        </p:txBody>
      </p:sp>
      <p:pic>
        <p:nvPicPr>
          <p:cNvPr id="10248" name="Picture 6">
            <a:extLst>
              <a:ext uri="{FF2B5EF4-FFF2-40B4-BE49-F238E27FC236}">
                <a16:creationId xmlns:a16="http://schemas.microsoft.com/office/drawing/2014/main" id="{F91DF6C8-2E1E-0D68-815E-50AD243A669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Tekstvak 9">
            <a:extLst>
              <a:ext uri="{FF2B5EF4-FFF2-40B4-BE49-F238E27FC236}">
                <a16:creationId xmlns:a16="http://schemas.microsoft.com/office/drawing/2014/main" id="{E03B7EDB-58AE-0DFA-3CE4-0615D8FD6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3284538"/>
            <a:ext cx="442753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dirty="0"/>
              <a:t> </a:t>
            </a:r>
            <a:r>
              <a:rPr lang="nl-NL" altLang="nl-NL" sz="2800" dirty="0">
                <a:solidFill>
                  <a:schemeClr val="tx1"/>
                </a:solidFill>
              </a:rPr>
              <a:t>De helft van de dodelijke zweefvlieg-ongelukken in Duitsland vindt plaats tijdens de vrije vlucht.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Oorzaak: Botsingen tijdens het </a:t>
            </a:r>
            <a:r>
              <a:rPr lang="nl-NL" altLang="nl-NL" sz="2800" dirty="0" err="1">
                <a:solidFill>
                  <a:schemeClr val="tx1"/>
                </a:solidFill>
              </a:rPr>
              <a:t>thermieken</a:t>
            </a:r>
            <a:r>
              <a:rPr lang="nl-NL" altLang="nl-NL" sz="2800" dirty="0">
                <a:solidFill>
                  <a:schemeClr val="tx1"/>
                </a:solidFill>
              </a:rPr>
              <a:t> en bij hellingvliegen.</a:t>
            </a:r>
          </a:p>
        </p:txBody>
      </p:sp>
      <p:graphicFrame>
        <p:nvGraphicFramePr>
          <p:cNvPr id="11" name="Tabel 10">
            <a:extLst>
              <a:ext uri="{FF2B5EF4-FFF2-40B4-BE49-F238E27FC236}">
                <a16:creationId xmlns:a16="http://schemas.microsoft.com/office/drawing/2014/main" id="{C2B34790-5B7F-8A0E-9BD5-08E893F6C4C2}"/>
              </a:ext>
            </a:extLst>
          </p:cNvPr>
          <p:cNvGraphicFramePr>
            <a:graphicFrameLocks noGrp="1"/>
          </p:cNvGraphicFramePr>
          <p:nvPr/>
        </p:nvGraphicFramePr>
        <p:xfrm>
          <a:off x="107950" y="765175"/>
          <a:ext cx="8785225" cy="2381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40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6250">
                <a:tc>
                  <a:txBody>
                    <a:bodyPr/>
                    <a:lstStyle/>
                    <a:p>
                      <a:r>
                        <a:rPr lang="nl-NL" sz="1800" dirty="0"/>
                        <a:t>Duitse zweefvliegongelukken</a:t>
                      </a: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Alle ongelukken</a:t>
                      </a: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Dodelijke slachtoffers</a:t>
                      </a:r>
                    </a:p>
                  </a:txBody>
                  <a:tcPr marL="91443" marR="91443" marT="45723" marB="4572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r>
                        <a:rPr lang="nl-NL" sz="1800" dirty="0"/>
                        <a:t>start</a:t>
                      </a: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16,6%</a:t>
                      </a: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19,2%</a:t>
                      </a:r>
                    </a:p>
                  </a:txBody>
                  <a:tcPr marL="91443" marR="91443" marT="45723" marB="457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r>
                        <a:rPr lang="nl-NL" sz="1800" dirty="0"/>
                        <a:t>vlucht</a:t>
                      </a: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9,2%</a:t>
                      </a: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45,9%</a:t>
                      </a:r>
                    </a:p>
                  </a:txBody>
                  <a:tcPr marL="91443" marR="91443" marT="45723" marB="4572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r>
                        <a:rPr lang="nl-NL" sz="1800" dirty="0"/>
                        <a:t>landing</a:t>
                      </a: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70,6%</a:t>
                      </a: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26,3%</a:t>
                      </a:r>
                    </a:p>
                  </a:txBody>
                  <a:tcPr marL="91443" marR="91443" marT="45723" marB="4572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r>
                        <a:rPr lang="nl-NL" sz="1800" dirty="0"/>
                        <a:t>Niet vastgesteld</a:t>
                      </a: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3,6%</a:t>
                      </a: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8,6%</a:t>
                      </a:r>
                    </a:p>
                  </a:txBody>
                  <a:tcPr marL="91443" marR="91443" marT="45723" marB="4572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282" name="Afbeelding 12" descr="dodelijke ongelukken duitsland.jpg">
            <a:extLst>
              <a:ext uri="{FF2B5EF4-FFF2-40B4-BE49-F238E27FC236}">
                <a16:creationId xmlns:a16="http://schemas.microsoft.com/office/drawing/2014/main" id="{F5463128-1527-8EFE-2D49-18933DF57D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57563"/>
            <a:ext cx="43815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3" name="Text Box 6">
            <a:extLst>
              <a:ext uri="{FF2B5EF4-FFF2-40B4-BE49-F238E27FC236}">
                <a16:creationId xmlns:a16="http://schemas.microsoft.com/office/drawing/2014/main" id="{0AA584AD-7A57-02F8-7598-9ED299D8A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44450"/>
            <a:ext cx="4502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2.1 Ongevallenstatistieken</a:t>
            </a:r>
          </a:p>
        </p:txBody>
      </p:sp>
      <p:sp>
        <p:nvSpPr>
          <p:cNvPr id="2" name="Line 2">
            <a:extLst>
              <a:ext uri="{FF2B5EF4-FFF2-40B4-BE49-F238E27FC236}">
                <a16:creationId xmlns:a16="http://schemas.microsoft.com/office/drawing/2014/main" id="{FC825E36-29C3-4683-E2E9-78C0004B56F0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>
            <a:extLst>
              <a:ext uri="{FF2B5EF4-FFF2-40B4-BE49-F238E27FC236}">
                <a16:creationId xmlns:a16="http://schemas.microsoft.com/office/drawing/2014/main" id="{D4A70FF9-8205-8720-4259-0BEA8DC28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52D49349-B4A3-AD96-8A72-7BF72E39D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8CEA68CD-9BA9-D62F-71A0-261193A9D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11270" name="Picture 7" descr="LOGO PEGASE">
            <a:extLst>
              <a:ext uri="{FF2B5EF4-FFF2-40B4-BE49-F238E27FC236}">
                <a16:creationId xmlns:a16="http://schemas.microsoft.com/office/drawing/2014/main" id="{04DFC52E-E262-C38D-3D9A-D75A2AB69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 Box 9">
            <a:extLst>
              <a:ext uri="{FF2B5EF4-FFF2-40B4-BE49-F238E27FC236}">
                <a16:creationId xmlns:a16="http://schemas.microsoft.com/office/drawing/2014/main" id="{953A3C61-B46C-0427-5347-F9495156F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/>
              <a:t> </a:t>
            </a:r>
          </a:p>
        </p:txBody>
      </p:sp>
      <p:pic>
        <p:nvPicPr>
          <p:cNvPr id="11272" name="Picture 6">
            <a:extLst>
              <a:ext uri="{FF2B5EF4-FFF2-40B4-BE49-F238E27FC236}">
                <a16:creationId xmlns:a16="http://schemas.microsoft.com/office/drawing/2014/main" id="{22A0AD6F-0712-98BE-5822-F95A1F6B964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Tekstvak 9">
            <a:extLst>
              <a:ext uri="{FF2B5EF4-FFF2-40B4-BE49-F238E27FC236}">
                <a16:creationId xmlns:a16="http://schemas.microsoft.com/office/drawing/2014/main" id="{1BAAE602-B9DA-D5C3-9755-61FBA1CE8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765175"/>
            <a:ext cx="71294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/>
              <a:t> </a:t>
            </a:r>
            <a:r>
              <a:rPr lang="nl-NL" altLang="nl-NL" sz="2800">
                <a:solidFill>
                  <a:schemeClr val="bg1"/>
                </a:solidFill>
              </a:rPr>
              <a:t>Lessen die je kunt trekken:</a:t>
            </a:r>
            <a:endParaRPr lang="nl-NL" altLang="nl-NL" sz="2800"/>
          </a:p>
        </p:txBody>
      </p:sp>
      <p:sp>
        <p:nvSpPr>
          <p:cNvPr id="11274" name="Text Box 6">
            <a:extLst>
              <a:ext uri="{FF2B5EF4-FFF2-40B4-BE49-F238E27FC236}">
                <a16:creationId xmlns:a16="http://schemas.microsoft.com/office/drawing/2014/main" id="{00F5BD5D-3264-BECB-6BC8-615E33737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44450"/>
            <a:ext cx="4502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1.1 Ongevallenstatistieken</a:t>
            </a:r>
          </a:p>
        </p:txBody>
      </p:sp>
      <p:sp>
        <p:nvSpPr>
          <p:cNvPr id="11275" name="Tekstvak 9">
            <a:extLst>
              <a:ext uri="{FF2B5EF4-FFF2-40B4-BE49-F238E27FC236}">
                <a16:creationId xmlns:a16="http://schemas.microsoft.com/office/drawing/2014/main" id="{AC6F2E57-F6F0-9D05-B975-4F0EC302D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1412875"/>
            <a:ext cx="7451725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Checks zijn belangrijk 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Vliegen of vallen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Snelheid landing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Geen steile of schuivende bochten op lage hoogte 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Zien en gezien worden is </a:t>
            </a:r>
            <a:r>
              <a:rPr lang="nl-NL" altLang="nl-NL" sz="2800" dirty="0" err="1">
                <a:solidFill>
                  <a:schemeClr val="tx1"/>
                </a:solidFill>
              </a:rPr>
              <a:t>to</a:t>
            </a:r>
            <a:r>
              <a:rPr lang="nl-NL" altLang="nl-NL" sz="2800" dirty="0">
                <a:solidFill>
                  <a:schemeClr val="tx1"/>
                </a:solidFill>
              </a:rPr>
              <a:t> </a:t>
            </a:r>
            <a:r>
              <a:rPr lang="nl-NL" altLang="nl-NL" sz="2800" dirty="0" err="1">
                <a:solidFill>
                  <a:schemeClr val="tx1"/>
                </a:solidFill>
              </a:rPr>
              <a:t>be</a:t>
            </a:r>
            <a:r>
              <a:rPr lang="nl-NL" altLang="nl-NL" sz="2800" dirty="0">
                <a:solidFill>
                  <a:schemeClr val="tx1"/>
                </a:solidFill>
              </a:rPr>
              <a:t> or </a:t>
            </a:r>
            <a:r>
              <a:rPr lang="nl-NL" altLang="nl-NL" sz="2800" dirty="0" err="1">
                <a:solidFill>
                  <a:schemeClr val="tx1"/>
                </a:solidFill>
              </a:rPr>
              <a:t>not</a:t>
            </a:r>
            <a:r>
              <a:rPr lang="nl-NL" altLang="nl-NL" sz="2800" dirty="0">
                <a:solidFill>
                  <a:schemeClr val="tx1"/>
                </a:solidFill>
              </a:rPr>
              <a:t> </a:t>
            </a:r>
            <a:r>
              <a:rPr lang="nl-NL" altLang="nl-NL" sz="2800" dirty="0" err="1">
                <a:solidFill>
                  <a:schemeClr val="tx1"/>
                </a:solidFill>
              </a:rPr>
              <a:t>to</a:t>
            </a:r>
            <a:r>
              <a:rPr lang="nl-NL" altLang="nl-NL" sz="2800" dirty="0">
                <a:solidFill>
                  <a:schemeClr val="tx1"/>
                </a:solidFill>
              </a:rPr>
              <a:t> </a:t>
            </a:r>
            <a:r>
              <a:rPr lang="nl-NL" altLang="nl-NL" sz="2800" dirty="0" err="1">
                <a:solidFill>
                  <a:schemeClr val="tx1"/>
                </a:solidFill>
              </a:rPr>
              <a:t>be</a:t>
            </a:r>
            <a:endParaRPr lang="nl-NL" altLang="nl-NL" sz="2800" dirty="0">
              <a:solidFill>
                <a:schemeClr val="tx1"/>
              </a:solidFill>
            </a:endParaRP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Elke vlucht oefening doellanden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Nooit alles of niets. Zorg voor alternatieven!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Montage en checklist.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Vliegen in de thermiek.</a:t>
            </a:r>
          </a:p>
        </p:txBody>
      </p:sp>
      <p:pic>
        <p:nvPicPr>
          <p:cNvPr id="11276" name="Afbeelding 12" descr="Afbeelding1.jpg">
            <a:extLst>
              <a:ext uri="{FF2B5EF4-FFF2-40B4-BE49-F238E27FC236}">
                <a16:creationId xmlns:a16="http://schemas.microsoft.com/office/drawing/2014/main" id="{7BE98D68-FC71-C683-F0E6-C5DABBAD1A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65175"/>
            <a:ext cx="1439863" cy="586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ine 2">
            <a:extLst>
              <a:ext uri="{FF2B5EF4-FFF2-40B4-BE49-F238E27FC236}">
                <a16:creationId xmlns:a16="http://schemas.microsoft.com/office/drawing/2014/main" id="{AFF51FAE-4AD1-50CD-3C0B-E2FEBB582B67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>
            <a:extLst>
              <a:ext uri="{FF2B5EF4-FFF2-40B4-BE49-F238E27FC236}">
                <a16:creationId xmlns:a16="http://schemas.microsoft.com/office/drawing/2014/main" id="{A2E5F989-A5F2-D4EB-E124-86663F322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C38776F5-A82F-31A5-4D6B-A4B0360FC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5C432DFE-E6B2-C9AE-8B2A-ECB7F87E5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12294" name="Picture 7" descr="LOGO PEGASE">
            <a:extLst>
              <a:ext uri="{FF2B5EF4-FFF2-40B4-BE49-F238E27FC236}">
                <a16:creationId xmlns:a16="http://schemas.microsoft.com/office/drawing/2014/main" id="{73B98C3A-C4E1-C638-8D00-DF2EFC050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 Box 9">
            <a:extLst>
              <a:ext uri="{FF2B5EF4-FFF2-40B4-BE49-F238E27FC236}">
                <a16:creationId xmlns:a16="http://schemas.microsoft.com/office/drawing/2014/main" id="{EC9B985F-5554-BBFB-EC1C-95ED171EC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/>
              <a:t> </a:t>
            </a:r>
          </a:p>
        </p:txBody>
      </p:sp>
      <p:pic>
        <p:nvPicPr>
          <p:cNvPr id="12296" name="Picture 6">
            <a:extLst>
              <a:ext uri="{FF2B5EF4-FFF2-40B4-BE49-F238E27FC236}">
                <a16:creationId xmlns:a16="http://schemas.microsoft.com/office/drawing/2014/main" id="{5562E901-AF7D-8536-FF83-AE4F18D4769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Text Box 6">
            <a:extLst>
              <a:ext uri="{FF2B5EF4-FFF2-40B4-BE49-F238E27FC236}">
                <a16:creationId xmlns:a16="http://schemas.microsoft.com/office/drawing/2014/main" id="{5331FAA0-BAD5-53ED-74F7-F49CC9DD2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44450"/>
            <a:ext cx="4502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2.1 Ongevallenstatistieken</a:t>
            </a:r>
          </a:p>
        </p:txBody>
      </p:sp>
      <p:pic>
        <p:nvPicPr>
          <p:cNvPr id="12298" name="Afbeelding 11" descr="Afbeelding1.jpg">
            <a:extLst>
              <a:ext uri="{FF2B5EF4-FFF2-40B4-BE49-F238E27FC236}">
                <a16:creationId xmlns:a16="http://schemas.microsoft.com/office/drawing/2014/main" id="{84466C26-859E-87A7-DB6A-FC289418AF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65175"/>
            <a:ext cx="1439863" cy="586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Afbeelding 12" descr="aantal starts en ongelukken.jpg">
            <a:extLst>
              <a:ext uri="{FF2B5EF4-FFF2-40B4-BE49-F238E27FC236}">
                <a16:creationId xmlns:a16="http://schemas.microsoft.com/office/drawing/2014/main" id="{62E37A25-DCE1-3FC5-8A1A-F7C0F474B5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836613"/>
            <a:ext cx="6065837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kstvak 9">
            <a:extLst>
              <a:ext uri="{FF2B5EF4-FFF2-40B4-BE49-F238E27FC236}">
                <a16:creationId xmlns:a16="http://schemas.microsoft.com/office/drawing/2014/main" id="{5941469E-F3CC-10FC-0282-790C2DE8B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3825" y="692150"/>
            <a:ext cx="6948488" cy="523875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3300"/>
              </a:buClr>
              <a:buFont typeface="Wingdings" pitchFamily="2" charset="2"/>
              <a:buChar char="Ø"/>
              <a:defRPr/>
            </a:pPr>
            <a:r>
              <a:rPr lang="nl-NL" sz="2800" dirty="0">
                <a:latin typeface="Arial" charset="0"/>
                <a:cs typeface="Arial" charset="0"/>
              </a:rPr>
              <a:t> Het belang van Recente vliegervaring</a:t>
            </a:r>
          </a:p>
        </p:txBody>
      </p:sp>
      <p:sp>
        <p:nvSpPr>
          <p:cNvPr id="2" name="Line 2">
            <a:extLst>
              <a:ext uri="{FF2B5EF4-FFF2-40B4-BE49-F238E27FC236}">
                <a16:creationId xmlns:a16="http://schemas.microsoft.com/office/drawing/2014/main" id="{17A0121B-6633-796A-C333-EF7320F6A506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>
            <a:extLst>
              <a:ext uri="{FF2B5EF4-FFF2-40B4-BE49-F238E27FC236}">
                <a16:creationId xmlns:a16="http://schemas.microsoft.com/office/drawing/2014/main" id="{99F22EAF-7C91-8172-F1F5-C0CDE1F06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2564F44A-362C-52C2-95C0-724071864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C611EAC1-07B6-83E5-89EE-8C93B6E6D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13318" name="Picture 7" descr="LOGO PEGASE">
            <a:extLst>
              <a:ext uri="{FF2B5EF4-FFF2-40B4-BE49-F238E27FC236}">
                <a16:creationId xmlns:a16="http://schemas.microsoft.com/office/drawing/2014/main" id="{B2E3E5A0-99E4-740F-CC5A-8BECAA2B3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 Box 9">
            <a:extLst>
              <a:ext uri="{FF2B5EF4-FFF2-40B4-BE49-F238E27FC236}">
                <a16:creationId xmlns:a16="http://schemas.microsoft.com/office/drawing/2014/main" id="{9B9173AD-7EB7-BC18-2DCD-21E8B9CAB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/>
              <a:t> </a:t>
            </a:r>
          </a:p>
        </p:txBody>
      </p:sp>
      <p:pic>
        <p:nvPicPr>
          <p:cNvPr id="13320" name="Picture 6">
            <a:extLst>
              <a:ext uri="{FF2B5EF4-FFF2-40B4-BE49-F238E27FC236}">
                <a16:creationId xmlns:a16="http://schemas.microsoft.com/office/drawing/2014/main" id="{35AC1F9A-BF4D-7925-6AF9-22D102B3D80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 Box 6">
            <a:extLst>
              <a:ext uri="{FF2B5EF4-FFF2-40B4-BE49-F238E27FC236}">
                <a16:creationId xmlns:a16="http://schemas.microsoft.com/office/drawing/2014/main" id="{38C547B1-2B41-6227-4492-E45461EE1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44450"/>
            <a:ext cx="4502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2.1 Ongevallenstatistieken</a:t>
            </a:r>
          </a:p>
        </p:txBody>
      </p:sp>
      <p:graphicFrame>
        <p:nvGraphicFramePr>
          <p:cNvPr id="12" name="Tabel 11">
            <a:extLst>
              <a:ext uri="{FF2B5EF4-FFF2-40B4-BE49-F238E27FC236}">
                <a16:creationId xmlns:a16="http://schemas.microsoft.com/office/drawing/2014/main" id="{4425499D-4DCB-6DA1-52FC-7BCB610018E2}"/>
              </a:ext>
            </a:extLst>
          </p:cNvPr>
          <p:cNvGraphicFramePr>
            <a:graphicFrameLocks noGrp="1"/>
          </p:cNvGraphicFramePr>
          <p:nvPr/>
        </p:nvGraphicFramePr>
        <p:xfrm>
          <a:off x="322263" y="765175"/>
          <a:ext cx="8424862" cy="4612147"/>
        </p:xfrm>
        <a:graphic>
          <a:graphicData uri="http://schemas.openxmlformats.org/drawingml/2006/table">
            <a:tbl>
              <a:tblPr/>
              <a:tblGrid>
                <a:gridCol w="1836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3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77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70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4897">
                <a:tc>
                  <a:txBody>
                    <a:bodyPr/>
                    <a:lstStyle/>
                    <a:p>
                      <a:r>
                        <a:rPr lang="nl-NL" sz="1400" dirty="0"/>
                        <a:t>Slaap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1. Goed geslapen 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0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 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897">
                <a:tc>
                  <a:txBody>
                    <a:bodyPr/>
                    <a:lstStyle/>
                    <a:p>
                      <a:r>
                        <a:rPr lang="nl-NL" sz="1400" dirty="0"/>
                        <a:t> 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2. Niet goed geslapen of geen 8 uur geslapen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 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2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897">
                <a:tc>
                  <a:txBody>
                    <a:bodyPr/>
                    <a:lstStyle/>
                    <a:p>
                      <a:r>
                        <a:rPr lang="nl-NL" sz="1400" dirty="0"/>
                        <a:t>Hoe voel je </a:t>
                      </a:r>
                      <a:r>
                        <a:rPr lang="nl-NL" sz="1400" dirty="0" err="1"/>
                        <a:t>je</a:t>
                      </a:r>
                      <a:endParaRPr lang="nl-NL" sz="1400" dirty="0"/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1. Ik voel me prima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0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 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897">
                <a:tc>
                  <a:txBody>
                    <a:bodyPr/>
                    <a:lstStyle/>
                    <a:p>
                      <a:r>
                        <a:rPr lang="nl-NL" sz="1400" dirty="0"/>
                        <a:t> 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2. Ik voel me niet geweldig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 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2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897">
                <a:tc>
                  <a:txBody>
                    <a:bodyPr/>
                    <a:lstStyle/>
                    <a:p>
                      <a:r>
                        <a:rPr lang="nl-NL" sz="1400" dirty="0"/>
                        <a:t> 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3. Ik voel me niet ziek maar ook niet echt helemaal fit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 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4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897">
                <a:tc>
                  <a:txBody>
                    <a:bodyPr/>
                    <a:lstStyle/>
                    <a:p>
                      <a:r>
                        <a:rPr lang="nl-NL" sz="1400" dirty="0"/>
                        <a:t>Het weer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1. Prima, rustig zweefvliegweer 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0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 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897">
                <a:tc>
                  <a:txBody>
                    <a:bodyPr/>
                    <a:lstStyle/>
                    <a:p>
                      <a:r>
                        <a:rPr lang="nl-NL" sz="1400" dirty="0"/>
                        <a:t> 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2. Zicht, bewolking of wind zijn net binnen de grenzen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 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4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897">
                <a:tc>
                  <a:txBody>
                    <a:bodyPr/>
                    <a:lstStyle/>
                    <a:p>
                      <a:r>
                        <a:rPr lang="nl-NL" sz="1400"/>
                        <a:t>Verloop van de dag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1 Prima, alles loopt op rolletjes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0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 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8227">
                <a:tc>
                  <a:txBody>
                    <a:bodyPr/>
                    <a:lstStyle/>
                    <a:p>
                      <a:r>
                        <a:rPr lang="nl-NL" sz="1400"/>
                        <a:t> 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2. Het loopt niet echt lekker. Ik vergeet dingen, moet me haasten, enz.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 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4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897">
                <a:tc>
                  <a:txBody>
                    <a:bodyPr/>
                    <a:lstStyle/>
                    <a:p>
                      <a:r>
                        <a:rPr lang="nl-NL" sz="1400"/>
                        <a:t>Soort vlucht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1. gewoon korte vlucht op de club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0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 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897">
                <a:tc>
                  <a:txBody>
                    <a:bodyPr/>
                    <a:lstStyle/>
                    <a:p>
                      <a:r>
                        <a:rPr lang="nl-NL" sz="1400"/>
                        <a:t> 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2. overland met een kist waar ik ervaring op heb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 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2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897">
                <a:tc>
                  <a:txBody>
                    <a:bodyPr/>
                    <a:lstStyle/>
                    <a:p>
                      <a:r>
                        <a:rPr lang="nl-NL" sz="1400"/>
                        <a:t> 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3. overland met een kist waar ik nog weinig ervaring mee heb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 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4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897">
                <a:tc>
                  <a:txBody>
                    <a:bodyPr/>
                    <a:lstStyle/>
                    <a:p>
                      <a:r>
                        <a:rPr lang="nl-NL" sz="1400"/>
                        <a:t>Recente ervaring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1. groene gebied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0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 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897">
                <a:tc>
                  <a:txBody>
                    <a:bodyPr/>
                    <a:lstStyle/>
                    <a:p>
                      <a:r>
                        <a:rPr lang="nl-NL" sz="1400" dirty="0"/>
                        <a:t> 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2. gele gebied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 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3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4897">
                <a:tc>
                  <a:txBody>
                    <a:bodyPr/>
                    <a:lstStyle/>
                    <a:p>
                      <a:r>
                        <a:rPr lang="nl-NL" sz="1400"/>
                        <a:t> 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3. rode gebied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 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5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4897">
                <a:tc>
                  <a:txBody>
                    <a:bodyPr/>
                    <a:lstStyle/>
                    <a:p>
                      <a:r>
                        <a:rPr lang="nl-NL" sz="1400"/>
                        <a:t>totaal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 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 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 </a:t>
                      </a:r>
                    </a:p>
                  </a:txBody>
                  <a:tcPr marL="61570" marR="61570" marT="30784" marB="30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13387" name="Afbeelding 12" descr="risicometer.jpg">
            <a:extLst>
              <a:ext uri="{FF2B5EF4-FFF2-40B4-BE49-F238E27FC236}">
                <a16:creationId xmlns:a16="http://schemas.microsoft.com/office/drawing/2014/main" id="{6266E474-0536-94EC-39BC-D79ECC79D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5" y="5064125"/>
            <a:ext cx="5138738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88" name="Tekstvak 9">
            <a:extLst>
              <a:ext uri="{FF2B5EF4-FFF2-40B4-BE49-F238E27FC236}">
                <a16:creationId xmlns:a16="http://schemas.microsoft.com/office/drawing/2014/main" id="{62E12D18-CD19-7BC4-6C51-FC195CFED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516563"/>
            <a:ext cx="30257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dirty="0"/>
              <a:t> </a:t>
            </a:r>
            <a:r>
              <a:rPr lang="nl-NL" altLang="nl-NL" dirty="0" err="1">
                <a:solidFill>
                  <a:schemeClr val="tx1"/>
                </a:solidFill>
              </a:rPr>
              <a:t>risico-beoordeling</a:t>
            </a:r>
            <a:endParaRPr lang="nl-NL" altLang="nl-NL" sz="2800" dirty="0">
              <a:solidFill>
                <a:schemeClr val="tx1"/>
              </a:solidFill>
            </a:endParaRPr>
          </a:p>
        </p:txBody>
      </p:sp>
      <p:sp>
        <p:nvSpPr>
          <p:cNvPr id="2" name="Line 2">
            <a:extLst>
              <a:ext uri="{FF2B5EF4-FFF2-40B4-BE49-F238E27FC236}">
                <a16:creationId xmlns:a16="http://schemas.microsoft.com/office/drawing/2014/main" id="{81F82CDB-71B3-ABCC-D90A-1C13D285A55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>
            <a:extLst>
              <a:ext uri="{FF2B5EF4-FFF2-40B4-BE49-F238E27FC236}">
                <a16:creationId xmlns:a16="http://schemas.microsoft.com/office/drawing/2014/main" id="{00526CF8-DA48-C81E-5FB8-D502FD7B5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9172C149-27F2-0907-CDFB-B8EF01EB5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68C01156-D8A9-8003-B70D-12C60B137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14342" name="Picture 7" descr="LOGO PEGASE">
            <a:extLst>
              <a:ext uri="{FF2B5EF4-FFF2-40B4-BE49-F238E27FC236}">
                <a16:creationId xmlns:a16="http://schemas.microsoft.com/office/drawing/2014/main" id="{26405411-D001-88A8-66C6-09026B0AB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9">
            <a:extLst>
              <a:ext uri="{FF2B5EF4-FFF2-40B4-BE49-F238E27FC236}">
                <a16:creationId xmlns:a16="http://schemas.microsoft.com/office/drawing/2014/main" id="{8C5F0C26-3B96-4C08-1DC3-C995F02AC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/>
              <a:t> </a:t>
            </a:r>
          </a:p>
        </p:txBody>
      </p:sp>
      <p:pic>
        <p:nvPicPr>
          <p:cNvPr id="14344" name="Picture 6">
            <a:extLst>
              <a:ext uri="{FF2B5EF4-FFF2-40B4-BE49-F238E27FC236}">
                <a16:creationId xmlns:a16="http://schemas.microsoft.com/office/drawing/2014/main" id="{FE6D172A-1BC0-4E74-E710-2877E48810D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Tekstvak 9">
            <a:extLst>
              <a:ext uri="{FF2B5EF4-FFF2-40B4-BE49-F238E27FC236}">
                <a16:creationId xmlns:a16="http://schemas.microsoft.com/office/drawing/2014/main" id="{8E09E3B8-A526-725F-D757-B85C5268F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4437063"/>
            <a:ext cx="417671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</a:t>
            </a:r>
            <a:r>
              <a:rPr lang="nl-NL" altLang="nl-NL" sz="2800" dirty="0" err="1">
                <a:solidFill>
                  <a:schemeClr val="tx1"/>
                </a:solidFill>
              </a:rPr>
              <a:t>Fliegerdenkmal</a:t>
            </a:r>
            <a:r>
              <a:rPr lang="nl-NL" altLang="nl-NL" sz="2800" dirty="0">
                <a:solidFill>
                  <a:schemeClr val="tx1"/>
                </a:solidFill>
              </a:rPr>
              <a:t> </a:t>
            </a:r>
            <a:r>
              <a:rPr lang="nl-NL" altLang="nl-NL" sz="2800" dirty="0" err="1">
                <a:solidFill>
                  <a:schemeClr val="tx1"/>
                </a:solidFill>
              </a:rPr>
              <a:t>Wasserküpe</a:t>
            </a:r>
            <a:endParaRPr lang="nl-NL" altLang="nl-NL" sz="2800" dirty="0">
              <a:solidFill>
                <a:schemeClr val="tx1"/>
              </a:solidFill>
            </a:endParaRPr>
          </a:p>
          <a:p>
            <a:pPr eaLnBrk="1" hangingPunct="1">
              <a:buClr>
                <a:srgbClr val="FF3300"/>
              </a:buClr>
            </a:pPr>
            <a:endParaRPr lang="nl-NL" altLang="nl-NL" sz="2800" dirty="0">
              <a:solidFill>
                <a:schemeClr val="tx1"/>
              </a:solidFill>
            </a:endParaRP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Ongeluk </a:t>
            </a:r>
            <a:r>
              <a:rPr lang="nl-NL" altLang="nl-NL" sz="2800" dirty="0" err="1">
                <a:solidFill>
                  <a:schemeClr val="tx1"/>
                </a:solidFill>
              </a:rPr>
              <a:t>Lüsse</a:t>
            </a:r>
            <a:r>
              <a:rPr lang="nl-NL" altLang="nl-NL" sz="28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4346" name="Afbeelding 11" descr="lüsse.jpg">
            <a:extLst>
              <a:ext uri="{FF2B5EF4-FFF2-40B4-BE49-F238E27FC236}">
                <a16:creationId xmlns:a16="http://schemas.microsoft.com/office/drawing/2014/main" id="{89CFE8F4-44B9-3953-41B2-9E12689CB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08"/>
          <a:stretch>
            <a:fillRect/>
          </a:stretch>
        </p:blipFill>
        <p:spPr bwMode="auto">
          <a:xfrm>
            <a:off x="107950" y="836613"/>
            <a:ext cx="4535488" cy="584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Afbeelding 12" descr="fliegerdenkmal.jpg">
            <a:extLst>
              <a:ext uri="{FF2B5EF4-FFF2-40B4-BE49-F238E27FC236}">
                <a16:creationId xmlns:a16="http://schemas.microsoft.com/office/drawing/2014/main" id="{6ADAA748-9A0E-6054-2EBD-E15B23495F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836613"/>
            <a:ext cx="422433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8" name="Text Box 6">
            <a:extLst>
              <a:ext uri="{FF2B5EF4-FFF2-40B4-BE49-F238E27FC236}">
                <a16:creationId xmlns:a16="http://schemas.microsoft.com/office/drawing/2014/main" id="{81DE585D-741A-0892-2D44-A6DB84FAB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44450"/>
            <a:ext cx="4502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2.1 Ongevallenstatistieken</a:t>
            </a:r>
          </a:p>
        </p:txBody>
      </p:sp>
      <p:sp>
        <p:nvSpPr>
          <p:cNvPr id="2" name="Line 2">
            <a:extLst>
              <a:ext uri="{FF2B5EF4-FFF2-40B4-BE49-F238E27FC236}">
                <a16:creationId xmlns:a16="http://schemas.microsoft.com/office/drawing/2014/main" id="{C491F1AF-AB3D-4D8F-9B0D-EF4FCC54301E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>
            <a:extLst>
              <a:ext uri="{FF2B5EF4-FFF2-40B4-BE49-F238E27FC236}">
                <a16:creationId xmlns:a16="http://schemas.microsoft.com/office/drawing/2014/main" id="{D32D349B-B2A2-C408-BEF3-9F34EA0F8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6929A310-C71F-11C9-AE9F-D9DAB6EEC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7A1B975B-1544-C9D0-01E2-2795CCD1D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15366" name="Picture 7" descr="LOGO PEGASE">
            <a:extLst>
              <a:ext uri="{FF2B5EF4-FFF2-40B4-BE49-F238E27FC236}">
                <a16:creationId xmlns:a16="http://schemas.microsoft.com/office/drawing/2014/main" id="{A8956DC8-14E2-4D23-E43D-0458F6E47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 Box 9">
            <a:extLst>
              <a:ext uri="{FF2B5EF4-FFF2-40B4-BE49-F238E27FC236}">
                <a16:creationId xmlns:a16="http://schemas.microsoft.com/office/drawing/2014/main" id="{6CFB01BC-4E8E-9107-812F-680DCA364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/>
              <a:t> </a:t>
            </a:r>
          </a:p>
        </p:txBody>
      </p:sp>
      <p:pic>
        <p:nvPicPr>
          <p:cNvPr id="15368" name="Picture 6">
            <a:extLst>
              <a:ext uri="{FF2B5EF4-FFF2-40B4-BE49-F238E27FC236}">
                <a16:creationId xmlns:a16="http://schemas.microsoft.com/office/drawing/2014/main" id="{7D607F36-9ECF-5865-5378-C69C0322150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kstvak 9">
            <a:extLst>
              <a:ext uri="{FF2B5EF4-FFF2-40B4-BE49-F238E27FC236}">
                <a16:creationId xmlns:a16="http://schemas.microsoft.com/office/drawing/2014/main" id="{9EFAF065-22DC-FD62-5BB9-902F5D678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692150"/>
            <a:ext cx="6696075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</a:pPr>
            <a:r>
              <a:rPr lang="nl-NL" altLang="nl-NL" sz="2800" dirty="0">
                <a:solidFill>
                  <a:schemeClr val="bg1"/>
                </a:solidFill>
              </a:rPr>
              <a:t>Zuurstofgebrek (hypoxie)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/>
              <a:t> </a:t>
            </a:r>
            <a:r>
              <a:rPr lang="nl-NL" altLang="nl-NL" sz="2800" dirty="0">
                <a:solidFill>
                  <a:schemeClr val="tx1"/>
                </a:solidFill>
              </a:rPr>
              <a:t>De dampkring bestaat voor  78% uit stikstof, 21% uit zuurstof en 1% andere gassen.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Op 2400 m is de luchtdruk een kwart gedaald en op 5500 m gehalveerd. 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Het percentage van elk gas in de lucht blijft bij stijgen gelijk.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Bij stijgen neemt de partiële druk van de verschillende gassen af.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Door daling van de partiële zuurstof-druk neemt het bloed moeilijker zuurstof op. Er zijn minder moleculen om in het bloed opgenomen te worden.</a:t>
            </a:r>
          </a:p>
        </p:txBody>
      </p:sp>
      <p:sp>
        <p:nvSpPr>
          <p:cNvPr id="15370" name="Text Box 6">
            <a:extLst>
              <a:ext uri="{FF2B5EF4-FFF2-40B4-BE49-F238E27FC236}">
                <a16:creationId xmlns:a16="http://schemas.microsoft.com/office/drawing/2014/main" id="{69A33801-FB1F-E018-9504-ED44EBE64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808" y="24468"/>
            <a:ext cx="32431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2.2.1 De atmosfeer</a:t>
            </a:r>
          </a:p>
        </p:txBody>
      </p:sp>
      <p:pic>
        <p:nvPicPr>
          <p:cNvPr id="15371" name="Picture 2" descr="http://www.zweefvliegopleiding.nl/LAPL(S)/menselijke%20prestaties/afbeeldingen%20hp/luchtdruk%20en%20hoogte.jpg">
            <a:extLst>
              <a:ext uri="{FF2B5EF4-FFF2-40B4-BE49-F238E27FC236}">
                <a16:creationId xmlns:a16="http://schemas.microsoft.com/office/drawing/2014/main" id="{1CA06426-85BB-E0C8-0059-019448254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8" r="6461"/>
          <a:stretch>
            <a:fillRect/>
          </a:stretch>
        </p:blipFill>
        <p:spPr bwMode="auto">
          <a:xfrm>
            <a:off x="111125" y="836613"/>
            <a:ext cx="244475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ine 2">
            <a:extLst>
              <a:ext uri="{FF2B5EF4-FFF2-40B4-BE49-F238E27FC236}">
                <a16:creationId xmlns:a16="http://schemas.microsoft.com/office/drawing/2014/main" id="{10B2F4C9-1705-5F08-B186-8F37DF56519B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>
            <a:extLst>
              <a:ext uri="{FF2B5EF4-FFF2-40B4-BE49-F238E27FC236}">
                <a16:creationId xmlns:a16="http://schemas.microsoft.com/office/drawing/2014/main" id="{75155D90-9366-9937-E188-D57EEBF7E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D09F1D70-C270-6AFD-CF07-D0401A751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C3EFE2D0-845C-61EA-B9C8-D7DAE3E3D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16390" name="Picture 7" descr="LOGO PEGASE">
            <a:extLst>
              <a:ext uri="{FF2B5EF4-FFF2-40B4-BE49-F238E27FC236}">
                <a16:creationId xmlns:a16="http://schemas.microsoft.com/office/drawing/2014/main" id="{3FEDB568-CCFE-55C2-17DF-2FBCBA281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9">
            <a:extLst>
              <a:ext uri="{FF2B5EF4-FFF2-40B4-BE49-F238E27FC236}">
                <a16:creationId xmlns:a16="http://schemas.microsoft.com/office/drawing/2014/main" id="{6A2B94F8-0AB4-154D-5C0F-92F1D3167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/>
              <a:t> </a:t>
            </a:r>
          </a:p>
        </p:txBody>
      </p:sp>
      <p:pic>
        <p:nvPicPr>
          <p:cNvPr id="16392" name="Picture 6">
            <a:extLst>
              <a:ext uri="{FF2B5EF4-FFF2-40B4-BE49-F238E27FC236}">
                <a16:creationId xmlns:a16="http://schemas.microsoft.com/office/drawing/2014/main" id="{A6AA1159-9EF3-C588-8877-2AE53EFA4A6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Tekstvak 9">
            <a:extLst>
              <a:ext uri="{FF2B5EF4-FFF2-40B4-BE49-F238E27FC236}">
                <a16:creationId xmlns:a16="http://schemas.microsoft.com/office/drawing/2014/main" id="{77181DA7-205E-0758-18D4-E715267A1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765175"/>
            <a:ext cx="6408737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/>
              <a:t> </a:t>
            </a:r>
            <a:r>
              <a:rPr lang="nl-NL" altLang="nl-NL" sz="2800" dirty="0">
                <a:solidFill>
                  <a:schemeClr val="tx1"/>
                </a:solidFill>
              </a:rPr>
              <a:t>In de longen wordt zuurstof gebonden aan de rode bloedlichaampjes. 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Dit gebeurt door het drukverschil voor zuurstof (partiële zuurstofdruk) in de longblaasjes en het bloed.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De zuurstofmoleculen binden zich aan het hemoglobine dat zich bevindt in de rode bloedcellen.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Normaal is de zuurstofverzadiging van het bloed 98%. Bij toenemende hoogte neemt de druk af en wordt het moeilijker voor het bloed om zuurstof te koppelen aan het hemoglobine.</a:t>
            </a:r>
          </a:p>
        </p:txBody>
      </p:sp>
      <p:pic>
        <p:nvPicPr>
          <p:cNvPr id="16395" name="Afbeelding 12" descr="ademhaling.gif">
            <a:extLst>
              <a:ext uri="{FF2B5EF4-FFF2-40B4-BE49-F238E27FC236}">
                <a16:creationId xmlns:a16="http://schemas.microsoft.com/office/drawing/2014/main" id="{D4ADCC86-BFE5-981F-24B4-8760E16E53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5175"/>
            <a:ext cx="2525712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Afbeelding 13" descr="longblaasje.jpg">
            <a:extLst>
              <a:ext uri="{FF2B5EF4-FFF2-40B4-BE49-F238E27FC236}">
                <a16:creationId xmlns:a16="http://schemas.microsoft.com/office/drawing/2014/main" id="{391F1CDA-BAD2-AB84-803E-2A5C372B05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868863"/>
            <a:ext cx="2665413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ine 2">
            <a:extLst>
              <a:ext uri="{FF2B5EF4-FFF2-40B4-BE49-F238E27FC236}">
                <a16:creationId xmlns:a16="http://schemas.microsoft.com/office/drawing/2014/main" id="{83D3C3E2-B21E-8329-56D8-F62BA59D9B15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E4A02439-463A-D859-B030-CB6353F28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808" y="24468"/>
            <a:ext cx="32431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2.2.1 De atmosfeer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>
            <a:extLst>
              <a:ext uri="{FF2B5EF4-FFF2-40B4-BE49-F238E27FC236}">
                <a16:creationId xmlns:a16="http://schemas.microsoft.com/office/drawing/2014/main" id="{94A13645-BEAB-CEB1-FD14-295D5A3E3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E7D6355D-1C7A-3997-2C92-B89C4CC46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3A4F3B82-3FC6-C54F-60E4-BE53E237A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19462" name="Picture 7" descr="LOGO PEGASE">
            <a:extLst>
              <a:ext uri="{FF2B5EF4-FFF2-40B4-BE49-F238E27FC236}">
                <a16:creationId xmlns:a16="http://schemas.microsoft.com/office/drawing/2014/main" id="{8E45899A-27BA-5033-2FAB-CF2F7BE11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 Box 9">
            <a:extLst>
              <a:ext uri="{FF2B5EF4-FFF2-40B4-BE49-F238E27FC236}">
                <a16:creationId xmlns:a16="http://schemas.microsoft.com/office/drawing/2014/main" id="{D44AC058-4A9A-5FD8-4BED-77E730271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/>
              <a:t> </a:t>
            </a:r>
          </a:p>
        </p:txBody>
      </p:sp>
      <p:pic>
        <p:nvPicPr>
          <p:cNvPr id="19464" name="Picture 6">
            <a:extLst>
              <a:ext uri="{FF2B5EF4-FFF2-40B4-BE49-F238E27FC236}">
                <a16:creationId xmlns:a16="http://schemas.microsoft.com/office/drawing/2014/main" id="{1C994A5A-A4A6-C1D0-26B2-BA408BF8B8C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Tekstvak 9">
            <a:extLst>
              <a:ext uri="{FF2B5EF4-FFF2-40B4-BE49-F238E27FC236}">
                <a16:creationId xmlns:a16="http://schemas.microsoft.com/office/drawing/2014/main" id="{162E58C5-E8D8-8831-9F0A-350083447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765175"/>
            <a:ext cx="5329238" cy="624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Zuurstofarm bloed  wordt door het hart naar de longen gepompt. 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Zuurstofrijke bloed wordt door het hart naar alle delen van het lichaam gepompt.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Bij positieve G stroomt het bloed van het hoofd naar de voeten. De bloeddruk in het hoofd daalt. 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</a:t>
            </a:r>
            <a:r>
              <a:rPr lang="nl-NL" altLang="nl-NL" sz="2800" dirty="0" err="1">
                <a:solidFill>
                  <a:schemeClr val="tx1"/>
                </a:solidFill>
              </a:rPr>
              <a:t>Grey</a:t>
            </a:r>
            <a:r>
              <a:rPr lang="nl-NL" altLang="nl-NL" sz="2800" dirty="0">
                <a:solidFill>
                  <a:schemeClr val="tx1"/>
                </a:solidFill>
              </a:rPr>
              <a:t> out, tunnel </a:t>
            </a:r>
            <a:r>
              <a:rPr lang="nl-NL" altLang="nl-NL" sz="2800" dirty="0" err="1">
                <a:solidFill>
                  <a:schemeClr val="tx1"/>
                </a:solidFill>
              </a:rPr>
              <a:t>vision</a:t>
            </a:r>
            <a:r>
              <a:rPr lang="nl-NL" altLang="nl-NL" sz="2800" dirty="0">
                <a:solidFill>
                  <a:schemeClr val="tx1"/>
                </a:solidFill>
              </a:rPr>
              <a:t> en </a:t>
            </a:r>
            <a:r>
              <a:rPr lang="nl-NL" altLang="nl-NL" sz="2800" dirty="0" err="1">
                <a:solidFill>
                  <a:schemeClr val="tx1"/>
                </a:solidFill>
              </a:rPr>
              <a:t>blackout</a:t>
            </a:r>
            <a:endParaRPr lang="nl-NL" altLang="nl-NL" sz="2800" dirty="0">
              <a:solidFill>
                <a:schemeClr val="tx1"/>
              </a:solidFill>
            </a:endParaRP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Bij negatieve G stijgt de bloeddruk in het hoofd (red </a:t>
            </a:r>
            <a:r>
              <a:rPr lang="nl-NL" altLang="nl-NL" sz="2800" dirty="0" err="1">
                <a:solidFill>
                  <a:schemeClr val="tx1"/>
                </a:solidFill>
              </a:rPr>
              <a:t>eye</a:t>
            </a:r>
            <a:r>
              <a:rPr lang="nl-NL" altLang="nl-NL" sz="280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19467" name="Picture 2" descr="http://www.zweefvliegopleiding.nl/LAPL(S)/menselijke%20prestaties/afbeeldingen%20hp/bloedsomloop.gif">
            <a:extLst>
              <a:ext uri="{FF2B5EF4-FFF2-40B4-BE49-F238E27FC236}">
                <a16:creationId xmlns:a16="http://schemas.microsoft.com/office/drawing/2014/main" id="{A65912DB-6F86-916C-8331-7A889EF2C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81300"/>
            <a:ext cx="3240087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4" descr="http://www.zweefvliegopleiding.nl/LAPL(S)/menselijke%20prestaties/afbeeldingen%20hp/Hartbeat.gif">
            <a:extLst>
              <a:ext uri="{FF2B5EF4-FFF2-40B4-BE49-F238E27FC236}">
                <a16:creationId xmlns:a16="http://schemas.microsoft.com/office/drawing/2014/main" id="{F37F8711-1A63-2BBD-4E16-660F3E2DA2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765175"/>
            <a:ext cx="13525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ine 2">
            <a:extLst>
              <a:ext uri="{FF2B5EF4-FFF2-40B4-BE49-F238E27FC236}">
                <a16:creationId xmlns:a16="http://schemas.microsoft.com/office/drawing/2014/main" id="{CD5A7103-26FB-2D1C-E1CB-3A6CA010CA7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A4AC3C5C-A0F7-D9FF-70E6-575900ABA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808" y="24468"/>
            <a:ext cx="32431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2.2.1 De atmosfeer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kstvak 10">
            <a:extLst>
              <a:ext uri="{FF2B5EF4-FFF2-40B4-BE49-F238E27FC236}">
                <a16:creationId xmlns:a16="http://schemas.microsoft.com/office/drawing/2014/main" id="{3E0E9423-8813-5747-9FBF-23F0F0EFB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721768"/>
            <a:ext cx="295232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nl-NL" sz="2800" dirty="0">
                <a:solidFill>
                  <a:srgbClr val="1A1C1F"/>
                </a:solidFill>
                <a:latin typeface="HelveticaNeue" panose="02000503000000020004" pitchFamily="2" charset="0"/>
              </a:rPr>
              <a:t>Dit hoofdstuk is onderverdeeld in: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86FE776-2648-C58D-6559-D2E668FFF81C}"/>
              </a:ext>
            </a:extLst>
          </p:cNvPr>
          <p:cNvSpPr txBox="1"/>
          <p:nvPr/>
        </p:nvSpPr>
        <p:spPr>
          <a:xfrm>
            <a:off x="1616398" y="40117"/>
            <a:ext cx="67050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</a:rPr>
              <a:t>2. Menselijke prestaties &amp; beperkingen</a:t>
            </a:r>
          </a:p>
        </p:txBody>
      </p:sp>
      <p:sp>
        <p:nvSpPr>
          <p:cNvPr id="7" name="Tekstvak 9">
            <a:extLst>
              <a:ext uri="{FF2B5EF4-FFF2-40B4-BE49-F238E27FC236}">
                <a16:creationId xmlns:a16="http://schemas.microsoft.com/office/drawing/2014/main" id="{F778D5F5-C004-B503-EF01-5FBC7F1FF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832" y="692150"/>
            <a:ext cx="6084170" cy="60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600" dirty="0"/>
              <a:t>  </a:t>
            </a:r>
            <a:r>
              <a:rPr lang="nl-NL" sz="2600" dirty="0">
                <a:solidFill>
                  <a:srgbClr val="1A1C1F"/>
                </a:solidFill>
                <a:latin typeface="ArialMT"/>
              </a:rPr>
              <a:t>2.1 Menselijke factoren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sz="2600" dirty="0">
                <a:solidFill>
                  <a:srgbClr val="1A1C1F"/>
                </a:solidFill>
                <a:latin typeface="ArialMT"/>
              </a:rPr>
              <a:t> 2.2 Elementaire luchtvaart fysiologie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sz="2600" dirty="0">
                <a:solidFill>
                  <a:srgbClr val="1A1C1F"/>
                </a:solidFill>
                <a:latin typeface="ArialMT"/>
              </a:rPr>
              <a:t> 2.2.1 De atmosfeer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sz="2600" dirty="0">
                <a:solidFill>
                  <a:srgbClr val="1A1C1F"/>
                </a:solidFill>
                <a:latin typeface="ArialMT"/>
              </a:rPr>
              <a:t> 2.2.2 Zien en illusie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sz="2600" dirty="0">
                <a:solidFill>
                  <a:srgbClr val="1A1C1F"/>
                </a:solidFill>
                <a:latin typeface="ArialMT"/>
              </a:rPr>
              <a:t> 2.2.3 Gehoor en evenwicht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sz="2600" dirty="0">
                <a:solidFill>
                  <a:srgbClr val="1A1C1F"/>
                </a:solidFill>
                <a:latin typeface="ArialMT"/>
              </a:rPr>
              <a:t> 2.2.4 Luchtziekte en ruimtelijke desoriëntatie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sz="2600" dirty="0">
                <a:solidFill>
                  <a:srgbClr val="1A1C1F"/>
                </a:solidFill>
                <a:latin typeface="ArialMT"/>
              </a:rPr>
              <a:t> 2.2.5 Vliegen en gezondheid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sz="2600" dirty="0">
                <a:solidFill>
                  <a:srgbClr val="1A1C1F"/>
                </a:solidFill>
                <a:latin typeface="ArialMT"/>
              </a:rPr>
              <a:t> 2.3. Elementaire luchtvaart psychologie 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sz="2600" dirty="0">
                <a:solidFill>
                  <a:srgbClr val="1A1C1F"/>
                </a:solidFill>
                <a:latin typeface="ArialMT"/>
              </a:rPr>
              <a:t> 2.3.1 Het menselijk informatieproces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sz="2600" dirty="0">
                <a:solidFill>
                  <a:srgbClr val="1A1C1F"/>
                </a:solidFill>
                <a:latin typeface="ArialMT"/>
              </a:rPr>
              <a:t> 2.3.1 Het menselijk informatieproces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sz="2600" dirty="0">
                <a:solidFill>
                  <a:srgbClr val="1A1C1F"/>
                </a:solidFill>
                <a:latin typeface="ArialMT"/>
              </a:rPr>
              <a:t> 2.3.3 Spanning en stress 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sz="2600" dirty="0">
                <a:solidFill>
                  <a:srgbClr val="1A1C1F"/>
                </a:solidFill>
                <a:latin typeface="ArialMT"/>
              </a:rPr>
              <a:t> 2.3.4 Inzicht en besluitvorming 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sz="2600" dirty="0">
                <a:solidFill>
                  <a:srgbClr val="1A1C1F"/>
                </a:solidFill>
                <a:latin typeface="ArialMT"/>
              </a:rPr>
              <a:t> 2.4 Gebruik van zuurstof</a:t>
            </a:r>
          </a:p>
        </p:txBody>
      </p:sp>
      <p:pic>
        <p:nvPicPr>
          <p:cNvPr id="9" name="Afbeelding 8" descr="Afbeelding met buitenshuis, hemel, vliegtuig, vlak&#10;&#10;Automatisch gegenereerde beschrijving">
            <a:extLst>
              <a:ext uri="{FF2B5EF4-FFF2-40B4-BE49-F238E27FC236}">
                <a16:creationId xmlns:a16="http://schemas.microsoft.com/office/drawing/2014/main" id="{78BEB3EC-852C-7BE4-9DF4-057B9502CF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4" y="1683812"/>
            <a:ext cx="2972178" cy="186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239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>
            <a:extLst>
              <a:ext uri="{FF2B5EF4-FFF2-40B4-BE49-F238E27FC236}">
                <a16:creationId xmlns:a16="http://schemas.microsoft.com/office/drawing/2014/main" id="{87E5653E-4C65-0CDA-1636-1FB57CEB2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E60A76EA-669E-7159-8E9B-C4C7599FD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id="{FAD9B551-6039-19B3-0DB5-A2C77636D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20486" name="Picture 7" descr="LOGO PEGASE">
            <a:extLst>
              <a:ext uri="{FF2B5EF4-FFF2-40B4-BE49-F238E27FC236}">
                <a16:creationId xmlns:a16="http://schemas.microsoft.com/office/drawing/2014/main" id="{158B8F09-6B96-EEED-E4E7-B5408931A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 Box 9">
            <a:extLst>
              <a:ext uri="{FF2B5EF4-FFF2-40B4-BE49-F238E27FC236}">
                <a16:creationId xmlns:a16="http://schemas.microsoft.com/office/drawing/2014/main" id="{9C880DF6-DA45-F887-3B1E-28FB4D85E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/>
              <a:t> </a:t>
            </a:r>
          </a:p>
        </p:txBody>
      </p:sp>
      <p:pic>
        <p:nvPicPr>
          <p:cNvPr id="20488" name="Picture 6">
            <a:extLst>
              <a:ext uri="{FF2B5EF4-FFF2-40B4-BE49-F238E27FC236}">
                <a16:creationId xmlns:a16="http://schemas.microsoft.com/office/drawing/2014/main" id="{0E8D7B23-36F1-8F45-D021-86D16E06763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Tekstvak 9">
            <a:extLst>
              <a:ext uri="{FF2B5EF4-FFF2-40B4-BE49-F238E27FC236}">
                <a16:creationId xmlns:a16="http://schemas.microsoft.com/office/drawing/2014/main" id="{BE80F0C4-095A-0A5E-29F2-28B91E86C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760413"/>
            <a:ext cx="4392612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/>
              <a:t> </a:t>
            </a:r>
            <a:r>
              <a:rPr lang="nl-NL" altLang="nl-NL" sz="2800" dirty="0">
                <a:solidFill>
                  <a:schemeClr val="tx1"/>
                </a:solidFill>
              </a:rPr>
              <a:t>Het gezicht is het belangrijkste zintuig voor een zweefvlieger.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Oriëntatie komt voor 90% van informatie die we via onze ogen verzamelen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Binoculair zien is het zien met beide ogen.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Elk oog stuurt een beeld naar de hersenen en daar wordt er één beeld van gemaakt.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We kunnen tot 6 meter goed diepte bepalen. </a:t>
            </a:r>
          </a:p>
        </p:txBody>
      </p:sp>
      <p:sp>
        <p:nvSpPr>
          <p:cNvPr id="20490" name="Text Box 6">
            <a:extLst>
              <a:ext uri="{FF2B5EF4-FFF2-40B4-BE49-F238E27FC236}">
                <a16:creationId xmlns:a16="http://schemas.microsoft.com/office/drawing/2014/main" id="{9B887F15-9325-CDE0-16E0-3D87A215E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800" y="59393"/>
            <a:ext cx="32848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2.2.2 Zien en illusie</a:t>
            </a:r>
          </a:p>
        </p:txBody>
      </p:sp>
      <p:pic>
        <p:nvPicPr>
          <p:cNvPr id="20491" name="Picture 2" descr="http://www.zweefvliegopleiding.nl/LAPL(S)/menselijke%20prestaties/afbeeldingen%20hp/zien.jpg">
            <a:extLst>
              <a:ext uri="{FF2B5EF4-FFF2-40B4-BE49-F238E27FC236}">
                <a16:creationId xmlns:a16="http://schemas.microsoft.com/office/drawing/2014/main" id="{C59C2397-32A9-C5F3-B123-C5772E1E1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36613"/>
            <a:ext cx="4722813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4" descr="http://www.zweefvliegopleiding.nl/LAPL(S)/menselijke%20prestaties/afbeeldingen%20hp/oog.jpg">
            <a:extLst>
              <a:ext uri="{FF2B5EF4-FFF2-40B4-BE49-F238E27FC236}">
                <a16:creationId xmlns:a16="http://schemas.microsoft.com/office/drawing/2014/main" id="{761E98A1-2F3F-8588-A48D-E73CC8D5A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221163"/>
            <a:ext cx="47879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ine 2">
            <a:extLst>
              <a:ext uri="{FF2B5EF4-FFF2-40B4-BE49-F238E27FC236}">
                <a16:creationId xmlns:a16="http://schemas.microsoft.com/office/drawing/2014/main" id="{B5A1CA04-63F7-1A1C-8C5A-F348EB50B7D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>
            <a:extLst>
              <a:ext uri="{FF2B5EF4-FFF2-40B4-BE49-F238E27FC236}">
                <a16:creationId xmlns:a16="http://schemas.microsoft.com/office/drawing/2014/main" id="{8FA38F41-5CEA-1F80-7B0E-EFFBAB369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1508" name="Rectangle 4">
            <a:extLst>
              <a:ext uri="{FF2B5EF4-FFF2-40B4-BE49-F238E27FC236}">
                <a16:creationId xmlns:a16="http://schemas.microsoft.com/office/drawing/2014/main" id="{425FE571-5B57-D4A3-E5BB-D31D6D3B49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1509" name="Rectangle 5">
            <a:extLst>
              <a:ext uri="{FF2B5EF4-FFF2-40B4-BE49-F238E27FC236}">
                <a16:creationId xmlns:a16="http://schemas.microsoft.com/office/drawing/2014/main" id="{BCC2D37F-7C65-2722-BFFA-867EC8C49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21510" name="Picture 7" descr="LOGO PEGASE">
            <a:extLst>
              <a:ext uri="{FF2B5EF4-FFF2-40B4-BE49-F238E27FC236}">
                <a16:creationId xmlns:a16="http://schemas.microsoft.com/office/drawing/2014/main" id="{AC3B0BB7-ACAC-8CF0-466E-75C270A31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6">
            <a:extLst>
              <a:ext uri="{FF2B5EF4-FFF2-40B4-BE49-F238E27FC236}">
                <a16:creationId xmlns:a16="http://schemas.microsoft.com/office/drawing/2014/main" id="{AC36FB57-92C2-94F9-0969-8FBB48E9F91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Tekstvak 9">
            <a:extLst>
              <a:ext uri="{FF2B5EF4-FFF2-40B4-BE49-F238E27FC236}">
                <a16:creationId xmlns:a16="http://schemas.microsoft.com/office/drawing/2014/main" id="{1AE6027A-EF2F-7668-05B8-89C9A6D81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4581525"/>
            <a:ext cx="56515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/>
              <a:t> </a:t>
            </a:r>
            <a:r>
              <a:rPr lang="nl-NL" altLang="nl-NL" sz="2800" dirty="0">
                <a:solidFill>
                  <a:schemeClr val="tx1"/>
                </a:solidFill>
              </a:rPr>
              <a:t>Het netvlies bevat kegeltjes en staafjes. Met de kegeltjes zien we kleuren. De staafjes zijn gevoelig voor lijnen, hoeken, vlakken en beweging. </a:t>
            </a:r>
          </a:p>
        </p:txBody>
      </p:sp>
      <p:pic>
        <p:nvPicPr>
          <p:cNvPr id="21515" name="Afbeelding 11" descr="oog.jpg">
            <a:extLst>
              <a:ext uri="{FF2B5EF4-FFF2-40B4-BE49-F238E27FC236}">
                <a16:creationId xmlns:a16="http://schemas.microsoft.com/office/drawing/2014/main" id="{1AC83FE1-6961-B1FC-E805-90E84D842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65175"/>
            <a:ext cx="7056438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Afbeelding 12" descr="Retina_doorsnede.gif">
            <a:extLst>
              <a:ext uri="{FF2B5EF4-FFF2-40B4-BE49-F238E27FC236}">
                <a16:creationId xmlns:a16="http://schemas.microsoft.com/office/drawing/2014/main" id="{420182E0-8E0D-C10E-BD1C-F1966F9287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829175"/>
            <a:ext cx="3311525" cy="1839913"/>
          </a:xfrm>
          <a:prstGeom prst="rect">
            <a:avLst/>
          </a:prstGeom>
          <a:solidFill>
            <a:srgbClr val="FEFE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ine 2">
            <a:extLst>
              <a:ext uri="{FF2B5EF4-FFF2-40B4-BE49-F238E27FC236}">
                <a16:creationId xmlns:a16="http://schemas.microsoft.com/office/drawing/2014/main" id="{F24C3F57-EE6C-59B5-98BF-45F1288A67A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C6CB5BB8-9981-432D-3980-39C115800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44450"/>
            <a:ext cx="32848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2.2.2 Zien en illusie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>
            <a:extLst>
              <a:ext uri="{FF2B5EF4-FFF2-40B4-BE49-F238E27FC236}">
                <a16:creationId xmlns:a16="http://schemas.microsoft.com/office/drawing/2014/main" id="{D19BA495-2E25-3F5B-D004-CCC472E6E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id="{4BBEADAE-1038-C980-456E-2D34A976D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20BD108F-5DC1-BE32-5A5C-2EF2D3FF1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22534" name="Picture 7" descr="LOGO PEGASE">
            <a:extLst>
              <a:ext uri="{FF2B5EF4-FFF2-40B4-BE49-F238E27FC236}">
                <a16:creationId xmlns:a16="http://schemas.microsoft.com/office/drawing/2014/main" id="{342759DA-7E29-A9F3-7CD2-5FD55D9FE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6">
            <a:extLst>
              <a:ext uri="{FF2B5EF4-FFF2-40B4-BE49-F238E27FC236}">
                <a16:creationId xmlns:a16="http://schemas.microsoft.com/office/drawing/2014/main" id="{C61D8695-9FC6-2084-AE1C-DEB5F5F9D63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Tekstvak 9">
            <a:extLst>
              <a:ext uri="{FF2B5EF4-FFF2-40B4-BE49-F238E27FC236}">
                <a16:creationId xmlns:a16="http://schemas.microsoft.com/office/drawing/2014/main" id="{EE883A57-0904-D5FB-C3DB-C303B245A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692150"/>
            <a:ext cx="3059112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/>
              <a:t> </a:t>
            </a:r>
            <a:r>
              <a:rPr lang="nl-NL" altLang="nl-NL" sz="2800" dirty="0">
                <a:solidFill>
                  <a:schemeClr val="tx1"/>
                </a:solidFill>
              </a:rPr>
              <a:t>We zien alleen scherp waar we onze blik op richten, dat zijn de voorwerpen die precies op de </a:t>
            </a:r>
            <a:r>
              <a:rPr lang="nl-NL" altLang="nl-NL" sz="2800" dirty="0">
                <a:solidFill>
                  <a:schemeClr val="accent6">
                    <a:lumMod val="50000"/>
                  </a:schemeClr>
                </a:solidFill>
              </a:rPr>
              <a:t>gele vlek </a:t>
            </a:r>
            <a:r>
              <a:rPr lang="nl-NL" altLang="nl-NL" sz="2800" dirty="0">
                <a:solidFill>
                  <a:schemeClr val="tx1"/>
                </a:solidFill>
              </a:rPr>
              <a:t>vallen.</a:t>
            </a:r>
          </a:p>
          <a:p>
            <a:pPr eaLnBrk="1" hangingPunct="1">
              <a:buClr>
                <a:srgbClr val="FF3300"/>
              </a:buClr>
            </a:pPr>
            <a:endParaRPr lang="nl-NL" altLang="nl-NL" sz="2800" dirty="0">
              <a:solidFill>
                <a:schemeClr val="tx1"/>
              </a:solidFill>
            </a:endParaRP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De </a:t>
            </a:r>
            <a:r>
              <a:rPr lang="nl-NL" altLang="nl-NL" sz="2800" dirty="0">
                <a:solidFill>
                  <a:schemeClr val="accent6">
                    <a:lumMod val="50000"/>
                  </a:schemeClr>
                </a:solidFill>
              </a:rPr>
              <a:t>blinde vle</a:t>
            </a:r>
            <a:r>
              <a:rPr lang="nl-NL" altLang="nl-NL" sz="2800" dirty="0">
                <a:solidFill>
                  <a:schemeClr val="tx1"/>
                </a:solidFill>
              </a:rPr>
              <a:t>k is de plaats waar de oogzenuw naar de hersenen gaat. Op die plek zien we niets.</a:t>
            </a:r>
          </a:p>
        </p:txBody>
      </p:sp>
      <p:pic>
        <p:nvPicPr>
          <p:cNvPr id="22539" name="Afbeelding 12" descr="centraal zien.jpg">
            <a:extLst>
              <a:ext uri="{FF2B5EF4-FFF2-40B4-BE49-F238E27FC236}">
                <a16:creationId xmlns:a16="http://schemas.microsoft.com/office/drawing/2014/main" id="{C92065DF-8635-FB54-0297-6FF46E4FAE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65175"/>
            <a:ext cx="577056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Afbeelding 13" descr="blinde vlek.jpg">
            <a:extLst>
              <a:ext uri="{FF2B5EF4-FFF2-40B4-BE49-F238E27FC236}">
                <a16:creationId xmlns:a16="http://schemas.microsoft.com/office/drawing/2014/main" id="{FF53BB5A-97E2-1D51-CBBD-982690FD10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508500"/>
            <a:ext cx="57150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1" name="Tekstvak 12">
            <a:extLst>
              <a:ext uri="{FF2B5EF4-FFF2-40B4-BE49-F238E27FC236}">
                <a16:creationId xmlns:a16="http://schemas.microsoft.com/office/drawing/2014/main" id="{4175B3D6-81C0-E8C9-716C-DC248AC63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573463"/>
            <a:ext cx="4511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dirty="0">
                <a:solidFill>
                  <a:schemeClr val="tx1"/>
                </a:solidFill>
              </a:rPr>
              <a:t>Gele vlek en blinde vlek</a:t>
            </a:r>
          </a:p>
        </p:txBody>
      </p:sp>
      <p:sp>
        <p:nvSpPr>
          <p:cNvPr id="2" name="Line 2">
            <a:extLst>
              <a:ext uri="{FF2B5EF4-FFF2-40B4-BE49-F238E27FC236}">
                <a16:creationId xmlns:a16="http://schemas.microsoft.com/office/drawing/2014/main" id="{42E0DDF0-FCE1-F794-5302-2413620ABE50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38A8230F-4964-C16E-0123-2D602EBD0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44450"/>
            <a:ext cx="32848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2.2.2 Zien en illusie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>
            <a:extLst>
              <a:ext uri="{FF2B5EF4-FFF2-40B4-BE49-F238E27FC236}">
                <a16:creationId xmlns:a16="http://schemas.microsoft.com/office/drawing/2014/main" id="{63638DD2-11FB-38FA-C33C-D5867CA32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84FCB27E-1281-F696-7A99-7D4247B8F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3557" name="Rectangle 5">
            <a:extLst>
              <a:ext uri="{FF2B5EF4-FFF2-40B4-BE49-F238E27FC236}">
                <a16:creationId xmlns:a16="http://schemas.microsoft.com/office/drawing/2014/main" id="{EF9DBDE1-15FA-EBBE-2CBE-826FF6578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23558" name="Picture 7" descr="LOGO PEGASE">
            <a:extLst>
              <a:ext uri="{FF2B5EF4-FFF2-40B4-BE49-F238E27FC236}">
                <a16:creationId xmlns:a16="http://schemas.microsoft.com/office/drawing/2014/main" id="{4A352831-1C53-9F4E-BC69-1FE20FCA3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 Box 9">
            <a:extLst>
              <a:ext uri="{FF2B5EF4-FFF2-40B4-BE49-F238E27FC236}">
                <a16:creationId xmlns:a16="http://schemas.microsoft.com/office/drawing/2014/main" id="{7BB9659A-42E5-93D1-1B0A-7B3142FA7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/>
              <a:t> </a:t>
            </a:r>
          </a:p>
        </p:txBody>
      </p:sp>
      <p:pic>
        <p:nvPicPr>
          <p:cNvPr id="23560" name="Picture 6">
            <a:extLst>
              <a:ext uri="{FF2B5EF4-FFF2-40B4-BE49-F238E27FC236}">
                <a16:creationId xmlns:a16="http://schemas.microsoft.com/office/drawing/2014/main" id="{2148EEE7-6FB8-F212-30A1-E2E71149B40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Tekstvak 9">
            <a:extLst>
              <a:ext uri="{FF2B5EF4-FFF2-40B4-BE49-F238E27FC236}">
                <a16:creationId xmlns:a16="http://schemas.microsoft.com/office/drawing/2014/main" id="{ED946EC6-68F9-2C94-BF36-21D85191E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765175"/>
            <a:ext cx="5651500" cy="569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</a:pPr>
            <a:r>
              <a:rPr lang="nl-NL" altLang="nl-NL" sz="2800" dirty="0">
                <a:solidFill>
                  <a:schemeClr val="bg1"/>
                </a:solidFill>
              </a:rPr>
              <a:t>Botsingsgevaar: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/>
              <a:t> </a:t>
            </a:r>
            <a:r>
              <a:rPr lang="nl-NL" altLang="nl-NL" sz="2800" dirty="0">
                <a:solidFill>
                  <a:schemeClr val="tx1"/>
                </a:solidFill>
              </a:rPr>
              <a:t>Elk vliegtuig waarvan de positie in de kap niet verandert, maar waarvan de omvang toeneemt, bevindt zich op een botsingskoers.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Het oog kan beter bewegende voorwerpen waarnemen dan voorwerpen die op dezelfde plaats in de kap blijven (hoofd bewegen).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Een wit zweefvliegtuig met een wolk als achtergrond valt niet op.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Soms is moeilijk te zien welke kant een vliegtuig uit gaat. </a:t>
            </a:r>
          </a:p>
        </p:txBody>
      </p:sp>
      <p:pic>
        <p:nvPicPr>
          <p:cNvPr id="23563" name="Picture 2" descr="http://www.zweefvliegopleiding.nl/LAPL(S)/menselijke%20prestaties/afbeeldingen%20hp/13%20midden.jpg">
            <a:extLst>
              <a:ext uri="{FF2B5EF4-FFF2-40B4-BE49-F238E27FC236}">
                <a16:creationId xmlns:a16="http://schemas.microsoft.com/office/drawing/2014/main" id="{839A0402-DFD9-E53A-6743-9C2EB0F33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65175"/>
            <a:ext cx="3311525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4" descr="http://www.zweefvliegopleiding.nl/LAPL(S)/menselijke%20prestaties/afbeeldingen%20hp/13%20onder.jpg">
            <a:extLst>
              <a:ext uri="{FF2B5EF4-FFF2-40B4-BE49-F238E27FC236}">
                <a16:creationId xmlns:a16="http://schemas.microsoft.com/office/drawing/2014/main" id="{8D382FCE-C02A-23E3-31B4-E9495DDE6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213100"/>
            <a:ext cx="3335338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ine 2">
            <a:extLst>
              <a:ext uri="{FF2B5EF4-FFF2-40B4-BE49-F238E27FC236}">
                <a16:creationId xmlns:a16="http://schemas.microsoft.com/office/drawing/2014/main" id="{45E6F5EC-D29F-2F22-1597-F02A1B77A42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524BEE3D-A5E7-103D-8DB6-E67E366A8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44450"/>
            <a:ext cx="32848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2.2.2 Zien en illusie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5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5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>
            <a:extLst>
              <a:ext uri="{FF2B5EF4-FFF2-40B4-BE49-F238E27FC236}">
                <a16:creationId xmlns:a16="http://schemas.microsoft.com/office/drawing/2014/main" id="{17E21984-2477-3BDE-B2CC-83BE38D5D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4580" name="Rectangle 4">
            <a:extLst>
              <a:ext uri="{FF2B5EF4-FFF2-40B4-BE49-F238E27FC236}">
                <a16:creationId xmlns:a16="http://schemas.microsoft.com/office/drawing/2014/main" id="{1E913780-2A4F-6E65-D54B-59E4CBCA8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id="{FC95F99E-FB14-4B72-2A6C-70B08E636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24582" name="Picture 7" descr="LOGO PEGASE">
            <a:extLst>
              <a:ext uri="{FF2B5EF4-FFF2-40B4-BE49-F238E27FC236}">
                <a16:creationId xmlns:a16="http://schemas.microsoft.com/office/drawing/2014/main" id="{AD80A958-7AB1-4183-7C16-338084D36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 Box 9">
            <a:extLst>
              <a:ext uri="{FF2B5EF4-FFF2-40B4-BE49-F238E27FC236}">
                <a16:creationId xmlns:a16="http://schemas.microsoft.com/office/drawing/2014/main" id="{3A4C7CF6-1A0F-9BD7-9898-43685E48F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/>
              <a:t> </a:t>
            </a:r>
          </a:p>
        </p:txBody>
      </p:sp>
      <p:pic>
        <p:nvPicPr>
          <p:cNvPr id="24584" name="Picture 6">
            <a:extLst>
              <a:ext uri="{FF2B5EF4-FFF2-40B4-BE49-F238E27FC236}">
                <a16:creationId xmlns:a16="http://schemas.microsoft.com/office/drawing/2014/main" id="{BC3CCAD4-C438-4A75-1F1D-7D0680C5FBC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Tekstvak 9">
            <a:extLst>
              <a:ext uri="{FF2B5EF4-FFF2-40B4-BE49-F238E27FC236}">
                <a16:creationId xmlns:a16="http://schemas.microsoft.com/office/drawing/2014/main" id="{0ED5238B-4A1F-9172-70B4-BFE2DB5AF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3273425"/>
            <a:ext cx="8640763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/>
              <a:t> </a:t>
            </a:r>
            <a:r>
              <a:rPr lang="nl-NL" altLang="nl-NL" sz="2800" dirty="0">
                <a:solidFill>
                  <a:schemeClr val="tx1"/>
                </a:solidFill>
              </a:rPr>
              <a:t>Bij slecht zicht, een vuile of beslagen kap, blijft het oog op instrumentenbordafstand gefocust.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Je kijkt maar feitelijk zie je niets.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Als er weinig is waar het oog scherp op kan stellen dan spreken we van 'leegveldbijziendheid'.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Leer een goede scanmethode aan. Richt eerst de blik op de grond. 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Verandering stimuleert de ogen.</a:t>
            </a:r>
          </a:p>
        </p:txBody>
      </p:sp>
      <p:pic>
        <p:nvPicPr>
          <p:cNvPr id="24587" name="Picture 7">
            <a:extLst>
              <a:ext uri="{FF2B5EF4-FFF2-40B4-BE49-F238E27FC236}">
                <a16:creationId xmlns:a16="http://schemas.microsoft.com/office/drawing/2014/main" id="{46D5EBF8-5D07-EAE7-BA24-EDFF6F668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65175"/>
            <a:ext cx="700246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1401E40-B2C4-FB32-3797-3B85354A9173}"/>
              </a:ext>
            </a:extLst>
          </p:cNvPr>
          <p:cNvSpPr txBox="1"/>
          <p:nvPr/>
        </p:nvSpPr>
        <p:spPr>
          <a:xfrm>
            <a:off x="5724525" y="692150"/>
            <a:ext cx="3419475" cy="523875"/>
          </a:xfrm>
          <a:prstGeom prst="rect">
            <a:avLst/>
          </a:prstGeom>
          <a:solidFill>
            <a:schemeClr val="accent6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nl-NL" sz="2800" dirty="0" err="1">
                <a:latin typeface="Arial" charset="0"/>
                <a:cs typeface="Arial" charset="0"/>
              </a:rPr>
              <a:t>leegveldbijziendheid</a:t>
            </a:r>
            <a:endParaRPr lang="nl-NL" sz="2800" dirty="0">
              <a:latin typeface="Arial" charset="0"/>
              <a:cs typeface="Arial" charset="0"/>
            </a:endParaRPr>
          </a:p>
        </p:txBody>
      </p:sp>
      <p:sp>
        <p:nvSpPr>
          <p:cNvPr id="2" name="Line 2">
            <a:extLst>
              <a:ext uri="{FF2B5EF4-FFF2-40B4-BE49-F238E27FC236}">
                <a16:creationId xmlns:a16="http://schemas.microsoft.com/office/drawing/2014/main" id="{9DC98B52-7AE3-CB4F-AC1C-E70C92A18CF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29ED827D-EA14-24B9-36F1-68EA00363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44450"/>
            <a:ext cx="32848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2.2.2 Zien en illusie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5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5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5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5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>
            <a:extLst>
              <a:ext uri="{FF2B5EF4-FFF2-40B4-BE49-F238E27FC236}">
                <a16:creationId xmlns:a16="http://schemas.microsoft.com/office/drawing/2014/main" id="{2603CDE3-A0F2-0CC4-9534-54721ACAC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1D572E4F-26BF-C1F0-2F19-044CB1606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5605" name="Rectangle 5">
            <a:extLst>
              <a:ext uri="{FF2B5EF4-FFF2-40B4-BE49-F238E27FC236}">
                <a16:creationId xmlns:a16="http://schemas.microsoft.com/office/drawing/2014/main" id="{3363677F-40C4-4E1C-41D3-2798E5BF8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25606" name="Picture 7" descr="LOGO PEGASE">
            <a:extLst>
              <a:ext uri="{FF2B5EF4-FFF2-40B4-BE49-F238E27FC236}">
                <a16:creationId xmlns:a16="http://schemas.microsoft.com/office/drawing/2014/main" id="{177FCD11-663B-6055-2364-6A67A824F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6">
            <a:extLst>
              <a:ext uri="{FF2B5EF4-FFF2-40B4-BE49-F238E27FC236}">
                <a16:creationId xmlns:a16="http://schemas.microsoft.com/office/drawing/2014/main" id="{91E7FEEF-640B-6886-EE45-4137AAB02CD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kstvak 9">
            <a:extLst>
              <a:ext uri="{FF2B5EF4-FFF2-40B4-BE49-F238E27FC236}">
                <a16:creationId xmlns:a16="http://schemas.microsoft.com/office/drawing/2014/main" id="{031EE2FC-7F26-E15B-CD7B-3B0976C9F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237288"/>
            <a:ext cx="88566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Aflopend: te hoog en oplopend te laag binnenkomen!</a:t>
            </a:r>
          </a:p>
        </p:txBody>
      </p:sp>
      <p:pic>
        <p:nvPicPr>
          <p:cNvPr id="25611" name="Afbeelding 12" descr="landen op een helling.jpg">
            <a:extLst>
              <a:ext uri="{FF2B5EF4-FFF2-40B4-BE49-F238E27FC236}">
                <a16:creationId xmlns:a16="http://schemas.microsoft.com/office/drawing/2014/main" id="{3FBDAC7E-68C6-A7E4-1734-DFF4E86FD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5175"/>
            <a:ext cx="6985000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ine 2">
            <a:extLst>
              <a:ext uri="{FF2B5EF4-FFF2-40B4-BE49-F238E27FC236}">
                <a16:creationId xmlns:a16="http://schemas.microsoft.com/office/drawing/2014/main" id="{5514416A-0397-0A72-8B44-D5286B430BE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BBEE7668-1B81-D230-40F7-1D22AFD63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44450"/>
            <a:ext cx="32848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2.2.2 Zien en illusie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>
            <a:extLst>
              <a:ext uri="{FF2B5EF4-FFF2-40B4-BE49-F238E27FC236}">
                <a16:creationId xmlns:a16="http://schemas.microsoft.com/office/drawing/2014/main" id="{7DF93D50-897D-6E3C-1B02-181A196A6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EB73A245-6BAF-3F74-8978-50B81857B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9D9ECF1E-5985-29A0-B5DC-9922F30CB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26630" name="Picture 7" descr="LOGO PEGASE">
            <a:extLst>
              <a:ext uri="{FF2B5EF4-FFF2-40B4-BE49-F238E27FC236}">
                <a16:creationId xmlns:a16="http://schemas.microsoft.com/office/drawing/2014/main" id="{8238DC2D-76A6-ACED-AE39-4FB0F354B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Text Box 9">
            <a:extLst>
              <a:ext uri="{FF2B5EF4-FFF2-40B4-BE49-F238E27FC236}">
                <a16:creationId xmlns:a16="http://schemas.microsoft.com/office/drawing/2014/main" id="{39F57620-A72B-7956-1817-C83AA0A16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/>
              <a:t> </a:t>
            </a:r>
          </a:p>
        </p:txBody>
      </p:sp>
      <p:pic>
        <p:nvPicPr>
          <p:cNvPr id="26632" name="Picture 6">
            <a:extLst>
              <a:ext uri="{FF2B5EF4-FFF2-40B4-BE49-F238E27FC236}">
                <a16:creationId xmlns:a16="http://schemas.microsoft.com/office/drawing/2014/main" id="{5F3F54BC-DB7F-10FF-2D30-8B42ACC1077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Tekstvak 9">
            <a:extLst>
              <a:ext uri="{FF2B5EF4-FFF2-40B4-BE49-F238E27FC236}">
                <a16:creationId xmlns:a16="http://schemas.microsoft.com/office/drawing/2014/main" id="{2B6F4B98-AC47-1D33-8C77-0DBC0500C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765175"/>
            <a:ext cx="4572000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/>
              <a:t> </a:t>
            </a:r>
            <a:r>
              <a:rPr lang="nl-NL" altLang="nl-NL" sz="2800" dirty="0">
                <a:solidFill>
                  <a:schemeClr val="tx1"/>
                </a:solidFill>
              </a:rPr>
              <a:t>Het oor bestaat uit een oorschelp, gehoorgang, trommelvlies, de trommelholte met de </a:t>
            </a:r>
            <a:r>
              <a:rPr lang="nl-NL" altLang="nl-NL" sz="2800" dirty="0">
                <a:solidFill>
                  <a:schemeClr val="accent6">
                    <a:lumMod val="50000"/>
                  </a:schemeClr>
                </a:solidFill>
              </a:rPr>
              <a:t>buis van Eustachius</a:t>
            </a:r>
            <a:r>
              <a:rPr lang="nl-NL" altLang="nl-NL" sz="2800" dirty="0">
                <a:solidFill>
                  <a:schemeClr val="tx1"/>
                </a:solidFill>
              </a:rPr>
              <a:t>, het slakkenhuis en het evenwichtsorgaan.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De ruimte in het middenoor bevat lucht en deze lucht zet uit als de druk buiten het oor daalt.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Bij dalen moet er lucht via de keelholte naar het middenoor (</a:t>
            </a:r>
            <a:r>
              <a:rPr lang="nl-NL" altLang="nl-NL" sz="2800" dirty="0">
                <a:solidFill>
                  <a:schemeClr val="accent6">
                    <a:lumMod val="50000"/>
                  </a:schemeClr>
                </a:solidFill>
              </a:rPr>
              <a:t>klaren</a:t>
            </a:r>
            <a:r>
              <a:rPr lang="nl-NL" altLang="nl-NL" sz="2800" dirty="0">
                <a:solidFill>
                  <a:schemeClr val="tx1"/>
                </a:solidFill>
              </a:rPr>
              <a:t>). </a:t>
            </a:r>
          </a:p>
        </p:txBody>
      </p:sp>
      <p:sp>
        <p:nvSpPr>
          <p:cNvPr id="26634" name="Text Box 6">
            <a:extLst>
              <a:ext uri="{FF2B5EF4-FFF2-40B4-BE49-F238E27FC236}">
                <a16:creationId xmlns:a16="http://schemas.microsoft.com/office/drawing/2014/main" id="{07CF2D7A-0191-B333-5121-7B61766A7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0715" y="55085"/>
            <a:ext cx="44839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2.2.3 Gehoor en evenwicht</a:t>
            </a:r>
          </a:p>
        </p:txBody>
      </p:sp>
      <p:pic>
        <p:nvPicPr>
          <p:cNvPr id="26635" name="Picture 4" descr="http://www.zweefvliegopleiding.nl/LAPL(S)/menselijke%20prestaties/afbeeldingen%20hp/buis%20Eustachius.jpg">
            <a:extLst>
              <a:ext uri="{FF2B5EF4-FFF2-40B4-BE49-F238E27FC236}">
                <a16:creationId xmlns:a16="http://schemas.microsoft.com/office/drawing/2014/main" id="{2B1215B6-D9E4-F587-3FF2-0202EC840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784600"/>
            <a:ext cx="4392613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7">
            <a:extLst>
              <a:ext uri="{FF2B5EF4-FFF2-40B4-BE49-F238E27FC236}">
                <a16:creationId xmlns:a16="http://schemas.microsoft.com/office/drawing/2014/main" id="{14F56DA5-57A4-E0B4-E18C-E501194C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65175"/>
            <a:ext cx="44132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ine 2">
            <a:extLst>
              <a:ext uri="{FF2B5EF4-FFF2-40B4-BE49-F238E27FC236}">
                <a16:creationId xmlns:a16="http://schemas.microsoft.com/office/drawing/2014/main" id="{80B45F37-C570-9E71-79D4-5407934C093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>
            <a:extLst>
              <a:ext uri="{FF2B5EF4-FFF2-40B4-BE49-F238E27FC236}">
                <a16:creationId xmlns:a16="http://schemas.microsoft.com/office/drawing/2014/main" id="{DDF6A77A-3BED-E859-9A46-BE4306E7A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1F13AD33-368B-974F-DE67-45CCBFFFB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51A2515B-BE02-49B6-65E2-456A604D3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27654" name="Picture 7" descr="LOGO PEGASE">
            <a:extLst>
              <a:ext uri="{FF2B5EF4-FFF2-40B4-BE49-F238E27FC236}">
                <a16:creationId xmlns:a16="http://schemas.microsoft.com/office/drawing/2014/main" id="{C6C1166B-070A-7660-135A-4705CC6F3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 Box 9">
            <a:extLst>
              <a:ext uri="{FF2B5EF4-FFF2-40B4-BE49-F238E27FC236}">
                <a16:creationId xmlns:a16="http://schemas.microsoft.com/office/drawing/2014/main" id="{B21B04A0-312C-2B12-62AA-B463FBAF4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/>
              <a:t> </a:t>
            </a:r>
          </a:p>
        </p:txBody>
      </p:sp>
      <p:pic>
        <p:nvPicPr>
          <p:cNvPr id="27656" name="Picture 6">
            <a:extLst>
              <a:ext uri="{FF2B5EF4-FFF2-40B4-BE49-F238E27FC236}">
                <a16:creationId xmlns:a16="http://schemas.microsoft.com/office/drawing/2014/main" id="{CC7491C5-BD73-C5BD-7CAA-B93FF703E21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Tekstvak 9">
            <a:extLst>
              <a:ext uri="{FF2B5EF4-FFF2-40B4-BE49-F238E27FC236}">
                <a16:creationId xmlns:a16="http://schemas.microsoft.com/office/drawing/2014/main" id="{3BD4B7FA-8792-07F6-5604-5F9B90555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08500"/>
            <a:ext cx="91440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/>
              <a:t> </a:t>
            </a:r>
            <a:r>
              <a:rPr lang="nl-NL" altLang="nl-NL" sz="2800" dirty="0">
                <a:solidFill>
                  <a:schemeClr val="tx1"/>
                </a:solidFill>
              </a:rPr>
              <a:t>Het evenwichtsorgaan (</a:t>
            </a:r>
            <a:r>
              <a:rPr lang="nl-NL" altLang="nl-NL" sz="2800" dirty="0">
                <a:solidFill>
                  <a:schemeClr val="accent6">
                    <a:lumMod val="50000"/>
                  </a:schemeClr>
                </a:solidFill>
              </a:rPr>
              <a:t>vestibulaire systeem</a:t>
            </a:r>
            <a:r>
              <a:rPr lang="nl-NL" altLang="nl-NL" sz="2800" dirty="0">
                <a:solidFill>
                  <a:schemeClr val="tx1"/>
                </a:solidFill>
              </a:rPr>
              <a:t>)  zorgt samen met de ogen en het spiergevoel voor onze positiebepaling ten opzichte van de zwaartekracht.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Drie halfcirkelvormige kanalen registreren de rotatiebewegingen. </a:t>
            </a:r>
          </a:p>
        </p:txBody>
      </p:sp>
      <p:pic>
        <p:nvPicPr>
          <p:cNvPr id="27659" name="Afbeelding 10" descr="effecten rollen gieren stampen op evenwichtorgaan.jpg">
            <a:extLst>
              <a:ext uri="{FF2B5EF4-FFF2-40B4-BE49-F238E27FC236}">
                <a16:creationId xmlns:a16="http://schemas.microsoft.com/office/drawing/2014/main" id="{0B7C963D-3759-9691-F3FB-1E0DFBB6FB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65175"/>
            <a:ext cx="8920163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ine 2">
            <a:extLst>
              <a:ext uri="{FF2B5EF4-FFF2-40B4-BE49-F238E27FC236}">
                <a16:creationId xmlns:a16="http://schemas.microsoft.com/office/drawing/2014/main" id="{F4E12183-49A4-A4D0-6069-6772B24CA2E7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4AEFA96E-B9D9-4309-98D1-45029C5B0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0715" y="55085"/>
            <a:ext cx="44839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2.2.3 Gehoor en evenwicht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>
            <a:extLst>
              <a:ext uri="{FF2B5EF4-FFF2-40B4-BE49-F238E27FC236}">
                <a16:creationId xmlns:a16="http://schemas.microsoft.com/office/drawing/2014/main" id="{C97D9443-CDFB-339A-59E1-8BE589107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8676" name="Rectangle 4">
            <a:extLst>
              <a:ext uri="{FF2B5EF4-FFF2-40B4-BE49-F238E27FC236}">
                <a16:creationId xmlns:a16="http://schemas.microsoft.com/office/drawing/2014/main" id="{6AEAB585-479B-1E85-23F4-64B244E87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8677" name="Rectangle 5">
            <a:extLst>
              <a:ext uri="{FF2B5EF4-FFF2-40B4-BE49-F238E27FC236}">
                <a16:creationId xmlns:a16="http://schemas.microsoft.com/office/drawing/2014/main" id="{FA01BD42-5A9F-D2A7-E235-7CF06EF2D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28678" name="Picture 7" descr="LOGO PEGASE">
            <a:extLst>
              <a:ext uri="{FF2B5EF4-FFF2-40B4-BE49-F238E27FC236}">
                <a16:creationId xmlns:a16="http://schemas.microsoft.com/office/drawing/2014/main" id="{D22B76B5-2FCF-7EE5-1248-7E31DE107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6">
            <a:extLst>
              <a:ext uri="{FF2B5EF4-FFF2-40B4-BE49-F238E27FC236}">
                <a16:creationId xmlns:a16="http://schemas.microsoft.com/office/drawing/2014/main" id="{3704B7FD-2269-061E-2928-68CEA16891C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Tekstvak 9">
            <a:extLst>
              <a:ext uri="{FF2B5EF4-FFF2-40B4-BE49-F238E27FC236}">
                <a16:creationId xmlns:a16="http://schemas.microsoft.com/office/drawing/2014/main" id="{212CF026-50EA-31D2-5AE6-EDA38F624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765175"/>
            <a:ext cx="4429125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/>
              <a:t> </a:t>
            </a:r>
            <a:r>
              <a:rPr lang="nl-NL" altLang="nl-NL" sz="2800" dirty="0">
                <a:solidFill>
                  <a:schemeClr val="tx1"/>
                </a:solidFill>
              </a:rPr>
              <a:t>De kanalen zijn gevuld met een vloeistof (</a:t>
            </a:r>
            <a:r>
              <a:rPr lang="nl-NL" altLang="nl-NL" sz="2800" dirty="0" err="1">
                <a:solidFill>
                  <a:schemeClr val="accent6">
                    <a:lumMod val="50000"/>
                  </a:schemeClr>
                </a:solidFill>
              </a:rPr>
              <a:t>endolymfe</a:t>
            </a:r>
            <a:r>
              <a:rPr lang="nl-NL" altLang="nl-NL" sz="2800" dirty="0">
                <a:solidFill>
                  <a:schemeClr val="tx1"/>
                </a:solidFill>
              </a:rPr>
              <a:t>) en een gedeelte met fijne haartjes. </a:t>
            </a:r>
          </a:p>
          <a:p>
            <a:pPr eaLnBrk="1" hangingPunct="1">
              <a:buClr>
                <a:srgbClr val="FF3300"/>
              </a:buClr>
            </a:pPr>
            <a:endParaRPr lang="nl-NL" altLang="nl-NL" sz="2800" dirty="0">
              <a:solidFill>
                <a:schemeClr val="tx1"/>
              </a:solidFill>
            </a:endParaRP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Bij een beweging begint de vloeistof te stromen en dit wordt door de haartjes doorgegeven aan de hersenen.</a:t>
            </a:r>
          </a:p>
        </p:txBody>
      </p:sp>
      <p:pic>
        <p:nvPicPr>
          <p:cNvPr id="28683" name="Afbeelding 10" descr="doordraaien na ronddraaien.jpg">
            <a:extLst>
              <a:ext uri="{FF2B5EF4-FFF2-40B4-BE49-F238E27FC236}">
                <a16:creationId xmlns:a16="http://schemas.microsoft.com/office/drawing/2014/main" id="{F982247A-53D3-ACBC-A986-FDC96DBFA4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65175"/>
            <a:ext cx="453390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ine 2">
            <a:extLst>
              <a:ext uri="{FF2B5EF4-FFF2-40B4-BE49-F238E27FC236}">
                <a16:creationId xmlns:a16="http://schemas.microsoft.com/office/drawing/2014/main" id="{1B111BA8-3FEC-7CED-BD90-7D11CF838E3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1FDF63E1-25E0-581D-5AB2-1203F0BC1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0715" y="55085"/>
            <a:ext cx="44839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2.2.3 Gehoor en evenwicht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>
            <a:extLst>
              <a:ext uri="{FF2B5EF4-FFF2-40B4-BE49-F238E27FC236}">
                <a16:creationId xmlns:a16="http://schemas.microsoft.com/office/drawing/2014/main" id="{2C8F1319-3E3A-EAA1-9F2A-EB9608086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9700" name="Rectangle 4">
            <a:extLst>
              <a:ext uri="{FF2B5EF4-FFF2-40B4-BE49-F238E27FC236}">
                <a16:creationId xmlns:a16="http://schemas.microsoft.com/office/drawing/2014/main" id="{4D11AAC0-A812-8A46-0D1B-9792932A4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9701" name="Rectangle 5">
            <a:extLst>
              <a:ext uri="{FF2B5EF4-FFF2-40B4-BE49-F238E27FC236}">
                <a16:creationId xmlns:a16="http://schemas.microsoft.com/office/drawing/2014/main" id="{65E3B88A-A133-32DC-E027-AE89C1A43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29702" name="Picture 7" descr="LOGO PEGASE">
            <a:extLst>
              <a:ext uri="{FF2B5EF4-FFF2-40B4-BE49-F238E27FC236}">
                <a16:creationId xmlns:a16="http://schemas.microsoft.com/office/drawing/2014/main" id="{0955C38A-839F-88C6-0F1A-BD1C0148F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6">
            <a:extLst>
              <a:ext uri="{FF2B5EF4-FFF2-40B4-BE49-F238E27FC236}">
                <a16:creationId xmlns:a16="http://schemas.microsoft.com/office/drawing/2014/main" id="{584230EE-D024-881E-AD86-24EFFD590EB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Tekstvak 9">
            <a:extLst>
              <a:ext uri="{FF2B5EF4-FFF2-40B4-BE49-F238E27FC236}">
                <a16:creationId xmlns:a16="http://schemas.microsoft.com/office/drawing/2014/main" id="{48182F76-00EC-4DA0-8D32-77481B837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00663"/>
            <a:ext cx="9144000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/>
              <a:t> </a:t>
            </a:r>
            <a:r>
              <a:rPr lang="nl-NL" altLang="nl-NL" sz="2700" dirty="0">
                <a:solidFill>
                  <a:schemeClr val="tx1"/>
                </a:solidFill>
              </a:rPr>
              <a:t>De </a:t>
            </a:r>
            <a:r>
              <a:rPr lang="nl-NL" altLang="nl-NL" sz="2700" dirty="0">
                <a:solidFill>
                  <a:schemeClr val="accent6">
                    <a:lumMod val="50000"/>
                  </a:schemeClr>
                </a:solidFill>
              </a:rPr>
              <a:t>otolietorganen</a:t>
            </a:r>
            <a:r>
              <a:rPr lang="nl-NL" altLang="nl-NL" sz="2700" dirty="0">
                <a:solidFill>
                  <a:schemeClr val="tx1"/>
                </a:solidFill>
              </a:rPr>
              <a:t> registreren versnelling en vertraging. 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700" dirty="0">
                <a:solidFill>
                  <a:schemeClr val="tx1"/>
                </a:solidFill>
              </a:rPr>
              <a:t> Een versnelling geeft hetzelfde gevoel als wanneer je het hoofd achterover doet (afremmen voorover).</a:t>
            </a:r>
          </a:p>
        </p:txBody>
      </p:sp>
      <p:pic>
        <p:nvPicPr>
          <p:cNvPr id="29707" name="Afbeelding 11" descr="otolietorganen.jpg">
            <a:extLst>
              <a:ext uri="{FF2B5EF4-FFF2-40B4-BE49-F238E27FC236}">
                <a16:creationId xmlns:a16="http://schemas.microsoft.com/office/drawing/2014/main" id="{65ED63D8-BE64-518B-2052-B874E52671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5175"/>
            <a:ext cx="8716962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ine 2">
            <a:extLst>
              <a:ext uri="{FF2B5EF4-FFF2-40B4-BE49-F238E27FC236}">
                <a16:creationId xmlns:a16="http://schemas.microsoft.com/office/drawing/2014/main" id="{DD23CFFC-731D-E057-629E-7335B1E8D58B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B2C16C57-52AB-C75A-0BE8-5CA10B970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0715" y="55085"/>
            <a:ext cx="44839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2.2.3 Gehoor en evenwicht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7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>
            <a:extLst>
              <a:ext uri="{FF2B5EF4-FFF2-40B4-BE49-F238E27FC236}">
                <a16:creationId xmlns:a16="http://schemas.microsoft.com/office/drawing/2014/main" id="{987B9030-5ED0-B518-2F37-0EF0CB63D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6107B84A-C906-2900-FFE1-8A878C4DF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6D749FFC-7F6D-ACF9-893A-410AEB9FC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054" name="Text Box 6">
            <a:extLst>
              <a:ext uri="{FF2B5EF4-FFF2-40B4-BE49-F238E27FC236}">
                <a16:creationId xmlns:a16="http://schemas.microsoft.com/office/drawing/2014/main" id="{ED791056-557E-FE8D-2420-970B997DE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4274" y="60981"/>
            <a:ext cx="63642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 Menselijke prestaties &amp; beperkingen</a:t>
            </a:r>
          </a:p>
        </p:txBody>
      </p:sp>
      <p:pic>
        <p:nvPicPr>
          <p:cNvPr id="2055" name="Picture 7" descr="LOGO PEGASE">
            <a:extLst>
              <a:ext uri="{FF2B5EF4-FFF2-40B4-BE49-F238E27FC236}">
                <a16:creationId xmlns:a16="http://schemas.microsoft.com/office/drawing/2014/main" id="{BEBC2B53-511F-2D29-49CE-E1B62AE29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9">
            <a:extLst>
              <a:ext uri="{FF2B5EF4-FFF2-40B4-BE49-F238E27FC236}">
                <a16:creationId xmlns:a16="http://schemas.microsoft.com/office/drawing/2014/main" id="{A9BAFC01-B8AE-3227-3572-07C017975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/>
              <a:t> </a:t>
            </a:r>
          </a:p>
        </p:txBody>
      </p:sp>
      <p:pic>
        <p:nvPicPr>
          <p:cNvPr id="2057" name="Picture 6">
            <a:extLst>
              <a:ext uri="{FF2B5EF4-FFF2-40B4-BE49-F238E27FC236}">
                <a16:creationId xmlns:a16="http://schemas.microsoft.com/office/drawing/2014/main" id="{D5504B45-15A1-CFEB-1B6B-69C0DE199EB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Tekstvak 9">
            <a:extLst>
              <a:ext uri="{FF2B5EF4-FFF2-40B4-BE49-F238E27FC236}">
                <a16:creationId xmlns:a16="http://schemas.microsoft.com/office/drawing/2014/main" id="{CF330249-3DB6-2B52-17CC-6AE16E189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692150"/>
            <a:ext cx="4859337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3000" dirty="0"/>
              <a:t> </a:t>
            </a:r>
            <a:r>
              <a:rPr lang="nl-NL" altLang="nl-NL" sz="2800" dirty="0">
                <a:solidFill>
                  <a:schemeClr val="tx1"/>
                </a:solidFill>
              </a:rPr>
              <a:t>Human performance &amp; </a:t>
            </a:r>
            <a:r>
              <a:rPr lang="nl-NL" altLang="nl-NL" sz="2800" dirty="0" err="1">
                <a:solidFill>
                  <a:schemeClr val="tx1"/>
                </a:solidFill>
              </a:rPr>
              <a:t>limitations</a:t>
            </a:r>
            <a:r>
              <a:rPr lang="nl-NL" altLang="nl-NL" sz="2800" dirty="0">
                <a:solidFill>
                  <a:schemeClr val="tx1"/>
                </a:solidFill>
              </a:rPr>
              <a:t> gaat over </a:t>
            </a:r>
            <a:r>
              <a:rPr lang="nl-NL" altLang="nl-NL" sz="2800" dirty="0">
                <a:solidFill>
                  <a:schemeClr val="accent6">
                    <a:lumMod val="50000"/>
                  </a:schemeClr>
                </a:solidFill>
              </a:rPr>
              <a:t>Veilig Zweefvliegen.</a:t>
            </a:r>
          </a:p>
          <a:p>
            <a:pPr eaLnBrk="1" hangingPunct="1">
              <a:buClr>
                <a:srgbClr val="FF3300"/>
              </a:buClr>
            </a:pPr>
            <a:endParaRPr lang="nl-NL" altLang="nl-NL" sz="2800" dirty="0">
              <a:solidFill>
                <a:schemeClr val="tx1"/>
              </a:solidFill>
            </a:endParaRP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De mens kan veel, maar is geen vogel. Hij moet rekening houden met zijn beperkingen. </a:t>
            </a:r>
          </a:p>
          <a:p>
            <a:pPr eaLnBrk="1" hangingPunct="1">
              <a:buClr>
                <a:srgbClr val="FF3300"/>
              </a:buClr>
            </a:pPr>
            <a:endParaRPr lang="nl-NL" altLang="nl-NL" sz="2800" dirty="0">
              <a:solidFill>
                <a:schemeClr val="tx1"/>
              </a:solidFill>
            </a:endParaRP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Bij het vliegen krijgen we te maken met grote afwijkingen in zwaartekracht, snelheid, temperatuur en luchtdruk. </a:t>
            </a:r>
          </a:p>
        </p:txBody>
      </p:sp>
      <p:pic>
        <p:nvPicPr>
          <p:cNvPr id="2059" name="Afbeelding 11" descr="Human_evolution_to fly.jpg">
            <a:extLst>
              <a:ext uri="{FF2B5EF4-FFF2-40B4-BE49-F238E27FC236}">
                <a16:creationId xmlns:a16="http://schemas.microsoft.com/office/drawing/2014/main" id="{46228317-4C54-FEF6-18C4-C35501E96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81075"/>
            <a:ext cx="4032250" cy="1465263"/>
          </a:xfrm>
          <a:prstGeom prst="rect">
            <a:avLst/>
          </a:prstGeom>
          <a:noFill/>
          <a:ln w="317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Afbeelding 13" descr="aantal doden 2010.jpg">
            <a:extLst>
              <a:ext uri="{FF2B5EF4-FFF2-40B4-BE49-F238E27FC236}">
                <a16:creationId xmlns:a16="http://schemas.microsoft.com/office/drawing/2014/main" id="{212B7CD4-F444-9556-4F80-4BABA50B75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2924175"/>
            <a:ext cx="4078287" cy="3457575"/>
          </a:xfrm>
          <a:prstGeom prst="rect">
            <a:avLst/>
          </a:prstGeom>
          <a:noFill/>
          <a:ln w="317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ine 2">
            <a:extLst>
              <a:ext uri="{FF2B5EF4-FFF2-40B4-BE49-F238E27FC236}">
                <a16:creationId xmlns:a16="http://schemas.microsoft.com/office/drawing/2014/main" id="{E60698AC-791C-427C-6CF3-7F169E3AA177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>
            <a:extLst>
              <a:ext uri="{FF2B5EF4-FFF2-40B4-BE49-F238E27FC236}">
                <a16:creationId xmlns:a16="http://schemas.microsoft.com/office/drawing/2014/main" id="{35336730-A332-DF7B-215C-A9BF4E73A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30724" name="Rectangle 4">
            <a:extLst>
              <a:ext uri="{FF2B5EF4-FFF2-40B4-BE49-F238E27FC236}">
                <a16:creationId xmlns:a16="http://schemas.microsoft.com/office/drawing/2014/main" id="{2D664674-0FCA-33EC-34DC-90CAA95AA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0C33A830-4304-DC0E-4E55-8640D004F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30726" name="Picture 7" descr="LOGO PEGASE">
            <a:extLst>
              <a:ext uri="{FF2B5EF4-FFF2-40B4-BE49-F238E27FC236}">
                <a16:creationId xmlns:a16="http://schemas.microsoft.com/office/drawing/2014/main" id="{727D0A0B-2696-406F-3219-95D1C071F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 Box 9">
            <a:extLst>
              <a:ext uri="{FF2B5EF4-FFF2-40B4-BE49-F238E27FC236}">
                <a16:creationId xmlns:a16="http://schemas.microsoft.com/office/drawing/2014/main" id="{DC775CBA-5102-5E80-B45C-3220178F5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/>
              <a:t> </a:t>
            </a:r>
          </a:p>
        </p:txBody>
      </p:sp>
      <p:pic>
        <p:nvPicPr>
          <p:cNvPr id="30728" name="Picture 6">
            <a:extLst>
              <a:ext uri="{FF2B5EF4-FFF2-40B4-BE49-F238E27FC236}">
                <a16:creationId xmlns:a16="http://schemas.microsoft.com/office/drawing/2014/main" id="{E0E6048D-71A9-1647-1BFB-04565A182B3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kstvak 9">
            <a:extLst>
              <a:ext uri="{FF2B5EF4-FFF2-40B4-BE49-F238E27FC236}">
                <a16:creationId xmlns:a16="http://schemas.microsoft.com/office/drawing/2014/main" id="{0C438D18-EDD3-787B-CDE2-8BC751E4E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765175"/>
            <a:ext cx="7164387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tx1"/>
                </a:solidFill>
              </a:rPr>
              <a:t>Voor rechtop lopen gebruikt het lichaam 3 systemen:</a:t>
            </a:r>
          </a:p>
          <a:p>
            <a:pPr eaLnBrk="1" hangingPunct="1">
              <a:buClr>
                <a:srgbClr val="FF00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De ogen, </a:t>
            </a:r>
            <a:r>
              <a:rPr lang="nl-NL" altLang="nl-NL" sz="2800" dirty="0">
                <a:solidFill>
                  <a:schemeClr val="accent6">
                    <a:lumMod val="50000"/>
                  </a:schemeClr>
                </a:solidFill>
              </a:rPr>
              <a:t>het visuele systeem</a:t>
            </a:r>
            <a:r>
              <a:rPr lang="nl-NL" altLang="nl-NL" sz="2800" dirty="0">
                <a:solidFill>
                  <a:schemeClr val="tx1"/>
                </a:solidFill>
              </a:rPr>
              <a:t>. Met de ogen bepalen we de positie van het zweefvliegtuig ten opzichte van de horizon.</a:t>
            </a:r>
          </a:p>
          <a:p>
            <a:pPr eaLnBrk="1" hangingPunct="1">
              <a:buClr>
                <a:srgbClr val="FF00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</a:t>
            </a:r>
            <a:r>
              <a:rPr lang="nl-NL" altLang="nl-NL" sz="2800" dirty="0">
                <a:solidFill>
                  <a:schemeClr val="accent6">
                    <a:lumMod val="50000"/>
                  </a:schemeClr>
                </a:solidFill>
              </a:rPr>
              <a:t>Het evenwichtsorgaan </a:t>
            </a:r>
            <a:r>
              <a:rPr lang="nl-NL" altLang="nl-NL" sz="2800" dirty="0">
                <a:solidFill>
                  <a:schemeClr val="tx1"/>
                </a:solidFill>
              </a:rPr>
              <a:t>(het vestibulaire systeem) in het binnenste van het oor.</a:t>
            </a:r>
          </a:p>
          <a:p>
            <a:pPr eaLnBrk="1" hangingPunct="1">
              <a:buClr>
                <a:srgbClr val="FF00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</a:t>
            </a:r>
            <a:r>
              <a:rPr lang="nl-NL" altLang="nl-NL" sz="2800" dirty="0">
                <a:solidFill>
                  <a:schemeClr val="accent6">
                    <a:lumMod val="50000"/>
                  </a:schemeClr>
                </a:solidFill>
              </a:rPr>
              <a:t>Het gevoel </a:t>
            </a:r>
            <a:r>
              <a:rPr lang="nl-NL" altLang="nl-NL" sz="2800" dirty="0">
                <a:solidFill>
                  <a:schemeClr val="tx1"/>
                </a:solidFill>
              </a:rPr>
              <a:t>(het </a:t>
            </a:r>
            <a:r>
              <a:rPr lang="nl-NL" altLang="nl-NL" sz="2800" dirty="0" err="1">
                <a:solidFill>
                  <a:schemeClr val="tx1"/>
                </a:solidFill>
              </a:rPr>
              <a:t>somatosensorische</a:t>
            </a:r>
            <a:r>
              <a:rPr lang="nl-NL" altLang="nl-NL" sz="2800" dirty="0">
                <a:solidFill>
                  <a:schemeClr val="tx1"/>
                </a:solidFill>
              </a:rPr>
              <a:t> systeem) De zenuwen in de huid, de spieren en de gewrichten, bepalen samen met het gehoor en het gevoel van de zwaartekracht onze positie. '</a:t>
            </a:r>
            <a:r>
              <a:rPr lang="nl-NL" altLang="nl-NL" sz="2800" dirty="0" err="1">
                <a:solidFill>
                  <a:schemeClr val="tx1"/>
                </a:solidFill>
              </a:rPr>
              <a:t>the</a:t>
            </a:r>
            <a:r>
              <a:rPr lang="nl-NL" altLang="nl-NL" sz="2800" dirty="0">
                <a:solidFill>
                  <a:schemeClr val="tx1"/>
                </a:solidFill>
              </a:rPr>
              <a:t> </a:t>
            </a:r>
            <a:r>
              <a:rPr lang="nl-NL" altLang="nl-NL" sz="2800" dirty="0" err="1">
                <a:solidFill>
                  <a:schemeClr val="tx1"/>
                </a:solidFill>
              </a:rPr>
              <a:t>seat</a:t>
            </a:r>
            <a:r>
              <a:rPr lang="nl-NL" altLang="nl-NL" sz="2800" dirty="0">
                <a:solidFill>
                  <a:schemeClr val="tx1"/>
                </a:solidFill>
              </a:rPr>
              <a:t> of </a:t>
            </a:r>
            <a:r>
              <a:rPr lang="nl-NL" altLang="nl-NL" sz="2800" dirty="0" err="1">
                <a:solidFill>
                  <a:schemeClr val="tx1"/>
                </a:solidFill>
              </a:rPr>
              <a:t>the</a:t>
            </a:r>
            <a:r>
              <a:rPr lang="nl-NL" altLang="nl-NL" sz="2800" dirty="0">
                <a:solidFill>
                  <a:schemeClr val="tx1"/>
                </a:solidFill>
              </a:rPr>
              <a:t> pants.</a:t>
            </a:r>
          </a:p>
        </p:txBody>
      </p:sp>
      <p:sp>
        <p:nvSpPr>
          <p:cNvPr id="30730" name="Text Box 6">
            <a:extLst>
              <a:ext uri="{FF2B5EF4-FFF2-40B4-BE49-F238E27FC236}">
                <a16:creationId xmlns:a16="http://schemas.microsoft.com/office/drawing/2014/main" id="{A2DEC27A-6D67-F6B9-153E-05C6F395A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44450"/>
            <a:ext cx="55643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2.2.4 Luchtziekte en desoriëntatie</a:t>
            </a:r>
          </a:p>
        </p:txBody>
      </p:sp>
      <p:pic>
        <p:nvPicPr>
          <p:cNvPr id="30731" name="Picture 16" descr="WINDZAK AUE">
            <a:extLst>
              <a:ext uri="{FF2B5EF4-FFF2-40B4-BE49-F238E27FC236}">
                <a16:creationId xmlns:a16="http://schemas.microsoft.com/office/drawing/2014/main" id="{ED43B567-6AD9-95FC-2D40-CF200D774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0" r="31030"/>
          <a:stretch>
            <a:fillRect/>
          </a:stretch>
        </p:blipFill>
        <p:spPr bwMode="auto">
          <a:xfrm>
            <a:off x="250825" y="836613"/>
            <a:ext cx="15176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ine 2">
            <a:extLst>
              <a:ext uri="{FF2B5EF4-FFF2-40B4-BE49-F238E27FC236}">
                <a16:creationId xmlns:a16="http://schemas.microsoft.com/office/drawing/2014/main" id="{0D562341-A699-B5AF-3E77-F4B3C6B57E2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>
            <a:extLst>
              <a:ext uri="{FF2B5EF4-FFF2-40B4-BE49-F238E27FC236}">
                <a16:creationId xmlns:a16="http://schemas.microsoft.com/office/drawing/2014/main" id="{03CD01A8-8B38-6648-10E6-DDF749B81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2DB08499-0539-2DD8-196A-53B4A8423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DA707A16-F8F3-6565-1B32-702EC6111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31750" name="Picture 7" descr="LOGO PEGASE">
            <a:extLst>
              <a:ext uri="{FF2B5EF4-FFF2-40B4-BE49-F238E27FC236}">
                <a16:creationId xmlns:a16="http://schemas.microsoft.com/office/drawing/2014/main" id="{A10C056F-112F-D20F-5873-93E085027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Text Box 9">
            <a:extLst>
              <a:ext uri="{FF2B5EF4-FFF2-40B4-BE49-F238E27FC236}">
                <a16:creationId xmlns:a16="http://schemas.microsoft.com/office/drawing/2014/main" id="{F8D4F0C1-114A-40CB-C0FD-77239806E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/>
              <a:t> </a:t>
            </a:r>
          </a:p>
        </p:txBody>
      </p:sp>
      <p:pic>
        <p:nvPicPr>
          <p:cNvPr id="31752" name="Picture 6">
            <a:extLst>
              <a:ext uri="{FF2B5EF4-FFF2-40B4-BE49-F238E27FC236}">
                <a16:creationId xmlns:a16="http://schemas.microsoft.com/office/drawing/2014/main" id="{A47AF42B-51A4-810F-DDE3-FC13C34973B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Tekstvak 9">
            <a:extLst>
              <a:ext uri="{FF2B5EF4-FFF2-40B4-BE49-F238E27FC236}">
                <a16:creationId xmlns:a16="http://schemas.microsoft.com/office/drawing/2014/main" id="{B1A72C11-A1F7-08BA-0CB2-E0117016E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836613"/>
            <a:ext cx="5219700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/>
              <a:t> </a:t>
            </a:r>
            <a:r>
              <a:rPr lang="nl-NL" altLang="nl-NL" sz="2800" dirty="0">
                <a:solidFill>
                  <a:schemeClr val="tx1"/>
                </a:solidFill>
              </a:rPr>
              <a:t>Je kunt wel met de ogen dicht lopen, je kunt niet zonder zicht vliegen. 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Ruimtelijke desoriëntatie: Je weet niet (of je hebt niet door), hoe de stand van het vliegtuig is. 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Wat je ziet en wat je voelt klopt niet.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Je wordt luchtziek.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Bij lierstart: Het gevoel alsof je achterover valt. Bij kabel-breuk het gevoel van voorover vallen.</a:t>
            </a:r>
          </a:p>
        </p:txBody>
      </p:sp>
      <p:pic>
        <p:nvPicPr>
          <p:cNvPr id="31755" name="Afbeelding 12" descr="otolietorganen.jpg">
            <a:extLst>
              <a:ext uri="{FF2B5EF4-FFF2-40B4-BE49-F238E27FC236}">
                <a16:creationId xmlns:a16="http://schemas.microsoft.com/office/drawing/2014/main" id="{135E691F-813C-F0F1-881F-CC12F285DE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652963"/>
            <a:ext cx="3654425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Afbeelding 13" descr="semicircular-channels.gif">
            <a:extLst>
              <a:ext uri="{FF2B5EF4-FFF2-40B4-BE49-F238E27FC236}">
                <a16:creationId xmlns:a16="http://schemas.microsoft.com/office/drawing/2014/main" id="{D4A7767F-2395-2735-4299-AA5F922BE0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781300"/>
            <a:ext cx="3671888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Afbeelding 15" descr="centraal zien.jpg">
            <a:extLst>
              <a:ext uri="{FF2B5EF4-FFF2-40B4-BE49-F238E27FC236}">
                <a16:creationId xmlns:a16="http://schemas.microsoft.com/office/drawing/2014/main" id="{E90C3E73-937D-F26C-3F46-A127AEB565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36613"/>
            <a:ext cx="374332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ine 2">
            <a:extLst>
              <a:ext uri="{FF2B5EF4-FFF2-40B4-BE49-F238E27FC236}">
                <a16:creationId xmlns:a16="http://schemas.microsoft.com/office/drawing/2014/main" id="{B733B1D7-0860-141D-206B-32B88559BC7E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68358774-7850-F798-ECA2-BEAF92CA3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44450"/>
            <a:ext cx="55643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2.2.4 Luchtziekte en desoriëntatie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7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7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7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7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7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7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>
            <a:extLst>
              <a:ext uri="{FF2B5EF4-FFF2-40B4-BE49-F238E27FC236}">
                <a16:creationId xmlns:a16="http://schemas.microsoft.com/office/drawing/2014/main" id="{4DFF4670-E1F1-5D2C-5866-56C4B043E7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id="{3887A0C1-C023-1A8F-2BC4-90D1162FE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3733A48A-47B1-2AB1-B716-52E7009AC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32774" name="Picture 7" descr="LOGO PEGASE">
            <a:extLst>
              <a:ext uri="{FF2B5EF4-FFF2-40B4-BE49-F238E27FC236}">
                <a16:creationId xmlns:a16="http://schemas.microsoft.com/office/drawing/2014/main" id="{FAEEF172-F464-A627-2D35-6BE26653D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6">
            <a:extLst>
              <a:ext uri="{FF2B5EF4-FFF2-40B4-BE49-F238E27FC236}">
                <a16:creationId xmlns:a16="http://schemas.microsoft.com/office/drawing/2014/main" id="{2167897E-2E1D-3D54-2D36-B0F178F09E8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Tekstvak 9">
            <a:extLst>
              <a:ext uri="{FF2B5EF4-FFF2-40B4-BE49-F238E27FC236}">
                <a16:creationId xmlns:a16="http://schemas.microsoft.com/office/drawing/2014/main" id="{BAD030C0-0531-BDB6-57B8-DBC461510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765175"/>
            <a:ext cx="3851275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/>
              <a:t> </a:t>
            </a:r>
            <a:r>
              <a:rPr lang="nl-NL" altLang="nl-NL" sz="2800" dirty="0">
                <a:solidFill>
                  <a:schemeClr val="tx1"/>
                </a:solidFill>
              </a:rPr>
              <a:t>Wanneer onze zintuigen tijdens het vliegen verkeerde of tegengestelde informatie geven ontstaat ruimtelijke desoriëntatie. 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Bij  vestibulaire illusie wordt de verkeerde informatie door het evenwichtsorgaan veroorzaakt. </a:t>
            </a:r>
          </a:p>
        </p:txBody>
      </p:sp>
      <p:pic>
        <p:nvPicPr>
          <p:cNvPr id="32779" name="Picture 2" descr="http://www.zweefvliegopleiding.nl/LAPL(S)/menselijke%20prestaties/afbeeldingen%20hp/doordraaien.jpg">
            <a:extLst>
              <a:ext uri="{FF2B5EF4-FFF2-40B4-BE49-F238E27FC236}">
                <a16:creationId xmlns:a16="http://schemas.microsoft.com/office/drawing/2014/main" id="{22D781E9-B63C-47B1-CFD2-3A021E6A0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908050"/>
            <a:ext cx="5146675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ine 2">
            <a:extLst>
              <a:ext uri="{FF2B5EF4-FFF2-40B4-BE49-F238E27FC236}">
                <a16:creationId xmlns:a16="http://schemas.microsoft.com/office/drawing/2014/main" id="{BE0000B2-BF3E-2020-E465-28613735229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CEAB8B57-EA5C-3D40-6C28-63E4F69A6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44450"/>
            <a:ext cx="55643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2.2.4 Luchtziekte en desoriëntatie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>
            <a:extLst>
              <a:ext uri="{FF2B5EF4-FFF2-40B4-BE49-F238E27FC236}">
                <a16:creationId xmlns:a16="http://schemas.microsoft.com/office/drawing/2014/main" id="{BFD1FEA3-01AA-0369-ACB1-D100F94F26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33796" name="Rectangle 4">
            <a:extLst>
              <a:ext uri="{FF2B5EF4-FFF2-40B4-BE49-F238E27FC236}">
                <a16:creationId xmlns:a16="http://schemas.microsoft.com/office/drawing/2014/main" id="{E64524CF-DDBF-716D-72B6-90CBA21C0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33797" name="Rectangle 5">
            <a:extLst>
              <a:ext uri="{FF2B5EF4-FFF2-40B4-BE49-F238E27FC236}">
                <a16:creationId xmlns:a16="http://schemas.microsoft.com/office/drawing/2014/main" id="{DF49FF1B-6715-29D6-0C35-2CF924387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33798" name="Picture 7" descr="LOGO PEGASE">
            <a:extLst>
              <a:ext uri="{FF2B5EF4-FFF2-40B4-BE49-F238E27FC236}">
                <a16:creationId xmlns:a16="http://schemas.microsoft.com/office/drawing/2014/main" id="{0B4C148F-5700-7494-ECBD-D659090EC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Text Box 9">
            <a:extLst>
              <a:ext uri="{FF2B5EF4-FFF2-40B4-BE49-F238E27FC236}">
                <a16:creationId xmlns:a16="http://schemas.microsoft.com/office/drawing/2014/main" id="{5C5BF448-83B7-80DB-592E-948ADC82F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/>
              <a:t> </a:t>
            </a:r>
          </a:p>
        </p:txBody>
      </p:sp>
      <p:pic>
        <p:nvPicPr>
          <p:cNvPr id="33800" name="Picture 6">
            <a:extLst>
              <a:ext uri="{FF2B5EF4-FFF2-40B4-BE49-F238E27FC236}">
                <a16:creationId xmlns:a16="http://schemas.microsoft.com/office/drawing/2014/main" id="{8FF38051-1AE6-8D66-54CD-2FD686AA1FA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1" name="Tekstvak 9">
            <a:extLst>
              <a:ext uri="{FF2B5EF4-FFF2-40B4-BE49-F238E27FC236}">
                <a16:creationId xmlns:a16="http://schemas.microsoft.com/office/drawing/2014/main" id="{2F8987D7-740C-8ACA-C1B0-AE07025C8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836613"/>
            <a:ext cx="4356100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/>
              <a:t> </a:t>
            </a:r>
            <a:r>
              <a:rPr lang="nl-NL" altLang="nl-NL" sz="2800" dirty="0">
                <a:solidFill>
                  <a:schemeClr val="tx1"/>
                </a:solidFill>
              </a:rPr>
              <a:t>Tijdens het draaien komt het stromen van de </a:t>
            </a:r>
            <a:r>
              <a:rPr lang="nl-NL" altLang="nl-NL" sz="2800" dirty="0" err="1">
                <a:solidFill>
                  <a:schemeClr val="tx1"/>
                </a:solidFill>
              </a:rPr>
              <a:t>endolymfe</a:t>
            </a:r>
            <a:r>
              <a:rPr lang="nl-NL" altLang="nl-NL" sz="2800" dirty="0">
                <a:solidFill>
                  <a:schemeClr val="tx1"/>
                </a:solidFill>
              </a:rPr>
              <a:t> tot stilstand. Door het stoppen van de draaibeweging komt het stromen weer op gang en de piloot heeft het gevoel dat het draaien nog niet gestopt is.</a:t>
            </a:r>
          </a:p>
          <a:p>
            <a:pPr eaLnBrk="1" hangingPunct="1">
              <a:buClr>
                <a:srgbClr val="FF3300"/>
              </a:buClr>
            </a:pPr>
            <a:r>
              <a:rPr lang="nl-NL" altLang="nl-NL" sz="2800" dirty="0">
                <a:solidFill>
                  <a:schemeClr val="tx1"/>
                </a:solidFill>
              </a:rPr>
              <a:t>=&gt; Oefening kabelbreuk boven de 500 meter en alleen bij goed zicht!</a:t>
            </a:r>
          </a:p>
        </p:txBody>
      </p:sp>
      <p:pic>
        <p:nvPicPr>
          <p:cNvPr id="33804" name="Picture 4" descr="http://www.zweefvliegopleiding.nl/LAPL(S)/menselijke%20prestaties/afbeeldingen%20hp/graveyard%20spiral.jpg">
            <a:extLst>
              <a:ext uri="{FF2B5EF4-FFF2-40B4-BE49-F238E27FC236}">
                <a16:creationId xmlns:a16="http://schemas.microsoft.com/office/drawing/2014/main" id="{C781F032-1065-9DD9-675F-D0BDA3104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08" y="836613"/>
            <a:ext cx="4579442" cy="331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F244563C-ED33-E907-E35A-4F55EAB59391}"/>
              </a:ext>
            </a:extLst>
          </p:cNvPr>
          <p:cNvSpPr/>
          <p:nvPr/>
        </p:nvSpPr>
        <p:spPr>
          <a:xfrm>
            <a:off x="231775" y="5301208"/>
            <a:ext cx="4356099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b="1" dirty="0">
                <a:latin typeface="Arial" charset="0"/>
                <a:cs typeface="Arial" charset="0"/>
              </a:rPr>
              <a:t>Kerkhof spiraal (</a:t>
            </a:r>
            <a:r>
              <a:rPr lang="nl-NL" b="1" dirty="0" err="1">
                <a:latin typeface="Arial" charset="0"/>
                <a:cs typeface="Arial" charset="0"/>
              </a:rPr>
              <a:t>graveyard</a:t>
            </a:r>
            <a:r>
              <a:rPr lang="nl-NL" b="1" dirty="0">
                <a:latin typeface="Arial" charset="0"/>
                <a:cs typeface="Arial" charset="0"/>
              </a:rPr>
              <a:t> </a:t>
            </a:r>
            <a:r>
              <a:rPr lang="nl-NL" b="1" dirty="0" err="1">
                <a:latin typeface="Arial" charset="0"/>
                <a:cs typeface="Arial" charset="0"/>
              </a:rPr>
              <a:t>spiral</a:t>
            </a:r>
            <a:r>
              <a:rPr lang="nl-NL" b="1" dirty="0">
                <a:latin typeface="Arial" charset="0"/>
                <a:cs typeface="Arial" charset="0"/>
              </a:rPr>
              <a:t>)</a:t>
            </a:r>
            <a:endParaRPr lang="nl-NL" dirty="0">
              <a:latin typeface="Arial" charset="0"/>
              <a:cs typeface="Arial" charset="0"/>
            </a:endParaRPr>
          </a:p>
        </p:txBody>
      </p:sp>
      <p:sp>
        <p:nvSpPr>
          <p:cNvPr id="2" name="Line 2">
            <a:extLst>
              <a:ext uri="{FF2B5EF4-FFF2-40B4-BE49-F238E27FC236}">
                <a16:creationId xmlns:a16="http://schemas.microsoft.com/office/drawing/2014/main" id="{D298C857-8CB9-4454-B4E4-E8E2B74B364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FF57BCB3-B45C-EC79-BAA7-744FE467E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44450"/>
            <a:ext cx="55643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2.2.4 Luchtziekte en desoriëntatie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8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8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>
            <a:extLst>
              <a:ext uri="{FF2B5EF4-FFF2-40B4-BE49-F238E27FC236}">
                <a16:creationId xmlns:a16="http://schemas.microsoft.com/office/drawing/2014/main" id="{8C705311-6CF9-1FFF-7F2B-CE75B920B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1635530C-3FB9-7ACA-81B0-C0BD82EC8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34821" name="Rectangle 5">
            <a:extLst>
              <a:ext uri="{FF2B5EF4-FFF2-40B4-BE49-F238E27FC236}">
                <a16:creationId xmlns:a16="http://schemas.microsoft.com/office/drawing/2014/main" id="{3489DAE5-298E-BA52-B932-94C3D59E1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34822" name="Picture 7" descr="LOGO PEGASE">
            <a:extLst>
              <a:ext uri="{FF2B5EF4-FFF2-40B4-BE49-F238E27FC236}">
                <a16:creationId xmlns:a16="http://schemas.microsoft.com/office/drawing/2014/main" id="{799197FB-DA5A-9FD7-97A7-63BE601ED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 Box 9">
            <a:extLst>
              <a:ext uri="{FF2B5EF4-FFF2-40B4-BE49-F238E27FC236}">
                <a16:creationId xmlns:a16="http://schemas.microsoft.com/office/drawing/2014/main" id="{1BBC85B1-5287-2A55-160E-4D1DBA33B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/>
              <a:t> </a:t>
            </a:r>
          </a:p>
        </p:txBody>
      </p:sp>
      <p:pic>
        <p:nvPicPr>
          <p:cNvPr id="34824" name="Picture 6">
            <a:extLst>
              <a:ext uri="{FF2B5EF4-FFF2-40B4-BE49-F238E27FC236}">
                <a16:creationId xmlns:a16="http://schemas.microsoft.com/office/drawing/2014/main" id="{3C270FE3-1B6B-A55F-2021-8069D95C570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Tekstvak 9">
            <a:extLst>
              <a:ext uri="{FF2B5EF4-FFF2-40B4-BE49-F238E27FC236}">
                <a16:creationId xmlns:a16="http://schemas.microsoft.com/office/drawing/2014/main" id="{79588D72-4D88-634F-70E2-D81F61093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92150"/>
            <a:ext cx="896461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/>
              <a:t> </a:t>
            </a:r>
            <a:r>
              <a:rPr lang="nl-NL" altLang="nl-NL" sz="2700" dirty="0">
                <a:solidFill>
                  <a:schemeClr val="tx1"/>
                </a:solidFill>
              </a:rPr>
              <a:t>Een medische keuring zegt niet of je elke dag geschikt bent om te vliegen, daarvoor is de I’M SAFE-check.</a:t>
            </a:r>
          </a:p>
        </p:txBody>
      </p:sp>
      <p:sp>
        <p:nvSpPr>
          <p:cNvPr id="34826" name="Text Box 6">
            <a:extLst>
              <a:ext uri="{FF2B5EF4-FFF2-40B4-BE49-F238E27FC236}">
                <a16:creationId xmlns:a16="http://schemas.microsoft.com/office/drawing/2014/main" id="{C16CCCA6-5A03-8FED-C8A2-90841603E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8594" y="76176"/>
            <a:ext cx="47468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2.2.5 Vliegen en gezondheid</a:t>
            </a:r>
          </a:p>
        </p:txBody>
      </p:sp>
      <p:graphicFrame>
        <p:nvGraphicFramePr>
          <p:cNvPr id="11" name="Tabel 10">
            <a:extLst>
              <a:ext uri="{FF2B5EF4-FFF2-40B4-BE49-F238E27FC236}">
                <a16:creationId xmlns:a16="http://schemas.microsoft.com/office/drawing/2014/main" id="{4292D096-6690-0F45-6135-3C1F92FD3B43}"/>
              </a:ext>
            </a:extLst>
          </p:cNvPr>
          <p:cNvGraphicFramePr>
            <a:graphicFrameLocks noGrp="1"/>
          </p:cNvGraphicFramePr>
          <p:nvPr/>
        </p:nvGraphicFramePr>
        <p:xfrm>
          <a:off x="250825" y="1700213"/>
          <a:ext cx="8893175" cy="5065712"/>
        </p:xfrm>
        <a:graphic>
          <a:graphicData uri="http://schemas.openxmlformats.org/drawingml/2006/table">
            <a:tbl>
              <a:tblPr/>
              <a:tblGrid>
                <a:gridCol w="889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1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327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1705">
                <a:tc>
                  <a:txBody>
                    <a:bodyPr/>
                    <a:lstStyle/>
                    <a:p>
                      <a:r>
                        <a:rPr lang="nl-NL" sz="1800" b="1" dirty="0">
                          <a:solidFill>
                            <a:srgbClr val="FF0000"/>
                          </a:solidFill>
                          <a:latin typeface="+mj-lt"/>
                        </a:rPr>
                        <a:t>I</a:t>
                      </a:r>
                      <a:endParaRPr lang="nl-NL" sz="18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BD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b="1" dirty="0" err="1">
                          <a:solidFill>
                            <a:srgbClr val="000080"/>
                          </a:solidFill>
                          <a:latin typeface="+mj-lt"/>
                        </a:rPr>
                        <a:t>Illness</a:t>
                      </a:r>
                      <a:endParaRPr lang="nl-NL" sz="1800" dirty="0"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BD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latin typeface="+mj-lt"/>
                        </a:rPr>
                        <a:t>Bij verkoudheid e.d. niet vliegen.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B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5115">
                <a:tc>
                  <a:txBody>
                    <a:bodyPr/>
                    <a:lstStyle/>
                    <a:p>
                      <a:r>
                        <a:rPr lang="nl-NL" sz="1800" b="1" dirty="0">
                          <a:solidFill>
                            <a:srgbClr val="FF0000"/>
                          </a:solidFill>
                          <a:latin typeface="+mj-lt"/>
                        </a:rPr>
                        <a:t>M </a:t>
                      </a:r>
                      <a:endParaRPr lang="nl-NL" sz="18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BD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b="1">
                          <a:solidFill>
                            <a:srgbClr val="000080"/>
                          </a:solidFill>
                          <a:latin typeface="+mj-lt"/>
                        </a:rPr>
                        <a:t>Medicine</a:t>
                      </a:r>
                      <a:endParaRPr lang="nl-NL" sz="1800"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BD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latin typeface="+mj-lt"/>
                        </a:rPr>
                        <a:t>Niet vliegen bij gebruik van medicijnen die de vliegvaardigheid beïnvloeden. Na een verdoving bij de tandarts 48 uur wachten met solo vliegen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B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5115">
                <a:tc>
                  <a:txBody>
                    <a:bodyPr/>
                    <a:lstStyle/>
                    <a:p>
                      <a:r>
                        <a:rPr lang="nl-NL" sz="1800" b="1" dirty="0">
                          <a:solidFill>
                            <a:srgbClr val="FF0000"/>
                          </a:solidFill>
                          <a:latin typeface="+mj-lt"/>
                        </a:rPr>
                        <a:t>S</a:t>
                      </a:r>
                      <a:endParaRPr lang="nl-NL" sz="18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BD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b="1">
                          <a:solidFill>
                            <a:srgbClr val="000080"/>
                          </a:solidFill>
                          <a:latin typeface="+mj-lt"/>
                        </a:rPr>
                        <a:t>Stress</a:t>
                      </a:r>
                      <a:endParaRPr lang="nl-NL" sz="1800"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BD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latin typeface="+mj-lt"/>
                        </a:rPr>
                        <a:t>Wanneer je gestrest bent, vlieg je niet ontspannen. Ook zeer emotionele gebeurtenissen kunnen je aandacht voor het vliegen en je besluitvaardigheid nadelig beïnvloeden.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B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62">
                <a:tc>
                  <a:txBody>
                    <a:bodyPr/>
                    <a:lstStyle/>
                    <a:p>
                      <a:r>
                        <a:rPr lang="nl-NL" sz="1800" b="1" dirty="0">
                          <a:solidFill>
                            <a:srgbClr val="FF0000"/>
                          </a:solidFill>
                          <a:latin typeface="+mj-lt"/>
                        </a:rPr>
                        <a:t>A</a:t>
                      </a:r>
                      <a:endParaRPr lang="nl-NL" sz="18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BD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b="1">
                          <a:solidFill>
                            <a:srgbClr val="000080"/>
                          </a:solidFill>
                          <a:latin typeface="+mj-lt"/>
                        </a:rPr>
                        <a:t>Alcohol</a:t>
                      </a:r>
                      <a:endParaRPr lang="nl-NL" sz="1800"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BD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latin typeface="+mj-lt"/>
                        </a:rPr>
                        <a:t>Minimaal twaalf uur voor de vlucht geen alcoholhoudende drank gebruiken.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B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3410">
                <a:tc>
                  <a:txBody>
                    <a:bodyPr/>
                    <a:lstStyle/>
                    <a:p>
                      <a:r>
                        <a:rPr lang="nl-NL" sz="1800" b="1" dirty="0">
                          <a:solidFill>
                            <a:srgbClr val="FF0000"/>
                          </a:solidFill>
                          <a:latin typeface="+mj-lt"/>
                        </a:rPr>
                        <a:t>F</a:t>
                      </a:r>
                      <a:endParaRPr lang="nl-NL" sz="18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BD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b="1" dirty="0" err="1">
                          <a:solidFill>
                            <a:srgbClr val="000080"/>
                          </a:solidFill>
                          <a:latin typeface="+mj-lt"/>
                        </a:rPr>
                        <a:t>Fatigue</a:t>
                      </a:r>
                      <a:endParaRPr lang="nl-NL" sz="1800" dirty="0"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BD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latin typeface="+mj-lt"/>
                        </a:rPr>
                        <a:t>Bij vermoeidheid reageer je niet meer alert. Rust uit en ga een andere dag weer vliegen.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B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1705">
                <a:tc>
                  <a:txBody>
                    <a:bodyPr/>
                    <a:lstStyle/>
                    <a:p>
                      <a:r>
                        <a:rPr lang="nl-NL" sz="1800" b="1" dirty="0">
                          <a:solidFill>
                            <a:srgbClr val="FF0000"/>
                          </a:solidFill>
                          <a:latin typeface="+mj-lt"/>
                        </a:rPr>
                        <a:t>E</a:t>
                      </a:r>
                      <a:endParaRPr lang="nl-NL" sz="18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BD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b="1" dirty="0" err="1">
                          <a:solidFill>
                            <a:srgbClr val="000080"/>
                          </a:solidFill>
                          <a:latin typeface="+mj-lt"/>
                        </a:rPr>
                        <a:t>Eating</a:t>
                      </a:r>
                      <a:endParaRPr lang="nl-NL" sz="1800" dirty="0"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BD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latin typeface="+mj-lt"/>
                        </a:rPr>
                        <a:t>Onvoldoende eten en drinken veroorzaakt concentratieverlies.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B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Line 2">
            <a:extLst>
              <a:ext uri="{FF2B5EF4-FFF2-40B4-BE49-F238E27FC236}">
                <a16:creationId xmlns:a16="http://schemas.microsoft.com/office/drawing/2014/main" id="{919A2D61-E4DD-A215-3013-A11338D2206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>
            <a:extLst>
              <a:ext uri="{FF2B5EF4-FFF2-40B4-BE49-F238E27FC236}">
                <a16:creationId xmlns:a16="http://schemas.microsoft.com/office/drawing/2014/main" id="{316BA8B5-0508-9698-6515-BADD1393B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019F708E-500A-232C-2BC4-9D4879676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1F3BE483-80FA-689F-1339-932D7C9C2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35846" name="Picture 7" descr="LOGO PEGASE">
            <a:extLst>
              <a:ext uri="{FF2B5EF4-FFF2-40B4-BE49-F238E27FC236}">
                <a16:creationId xmlns:a16="http://schemas.microsoft.com/office/drawing/2014/main" id="{DA5A0612-B615-9FCD-0485-C7440AF6E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 Box 9">
            <a:extLst>
              <a:ext uri="{FF2B5EF4-FFF2-40B4-BE49-F238E27FC236}">
                <a16:creationId xmlns:a16="http://schemas.microsoft.com/office/drawing/2014/main" id="{35136A82-34AA-A3B6-7905-6FCB4531A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/>
              <a:t> </a:t>
            </a:r>
          </a:p>
        </p:txBody>
      </p:sp>
      <p:pic>
        <p:nvPicPr>
          <p:cNvPr id="35848" name="Picture 6">
            <a:extLst>
              <a:ext uri="{FF2B5EF4-FFF2-40B4-BE49-F238E27FC236}">
                <a16:creationId xmlns:a16="http://schemas.microsoft.com/office/drawing/2014/main" id="{DE4386C5-2FA0-0D83-1CAF-72F7FED6D4D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Tekstvak 9">
            <a:extLst>
              <a:ext uri="{FF2B5EF4-FFF2-40B4-BE49-F238E27FC236}">
                <a16:creationId xmlns:a16="http://schemas.microsoft.com/office/drawing/2014/main" id="{20242F00-D402-1E41-8643-6F13D41F5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4508500"/>
            <a:ext cx="87122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/>
              <a:t> </a:t>
            </a:r>
            <a:r>
              <a:rPr lang="nl-NL" altLang="nl-NL" sz="2800" dirty="0">
                <a:solidFill>
                  <a:schemeClr val="tx1"/>
                </a:solidFill>
              </a:rPr>
              <a:t>Bij uitdroging ontstaat een gevoel van </a:t>
            </a:r>
            <a:r>
              <a:rPr lang="nl-NL" altLang="nl-NL" sz="2800" dirty="0" err="1">
                <a:solidFill>
                  <a:schemeClr val="tx1"/>
                </a:solidFill>
              </a:rPr>
              <a:t>vermoeid-heid</a:t>
            </a:r>
            <a:r>
              <a:rPr lang="nl-NL" altLang="nl-NL" sz="2800" dirty="0">
                <a:solidFill>
                  <a:schemeClr val="tx1"/>
                </a:solidFill>
              </a:rPr>
              <a:t>, misselijkheid, duizeligheid en benauwdheid. 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Op een zonnige dag is anderhalve liter vocht te weinig en moet je zo'n vier liter drinken.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Neem elk kwartier een paar slokken.</a:t>
            </a:r>
          </a:p>
        </p:txBody>
      </p:sp>
      <p:pic>
        <p:nvPicPr>
          <p:cNvPr id="35851" name="Afbeelding 10" descr="dehydratie.jpg">
            <a:extLst>
              <a:ext uri="{FF2B5EF4-FFF2-40B4-BE49-F238E27FC236}">
                <a16:creationId xmlns:a16="http://schemas.microsoft.com/office/drawing/2014/main" id="{7F5C9EDE-DAB4-FA28-58C5-20EACD937C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765175"/>
            <a:ext cx="5329238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kstvak 9">
            <a:extLst>
              <a:ext uri="{FF2B5EF4-FFF2-40B4-BE49-F238E27FC236}">
                <a16:creationId xmlns:a16="http://schemas.microsoft.com/office/drawing/2014/main" id="{73EECED5-8F78-9D93-10F7-CD6E3F2D8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896938"/>
            <a:ext cx="3600450" cy="31083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3300"/>
              </a:buClr>
              <a:buFont typeface="Wingdings" pitchFamily="2" charset="2"/>
              <a:buChar char="Ø"/>
              <a:defRPr/>
            </a:pPr>
            <a:r>
              <a:rPr lang="nl-NL" sz="2800" dirty="0">
                <a:latin typeface="Arial" charset="0"/>
                <a:cs typeface="Arial" charset="0"/>
              </a:rPr>
              <a:t> Drink je te weinig, dan ontstaat </a:t>
            </a:r>
            <a:r>
              <a:rPr lang="nl-NL" sz="2800" dirty="0" err="1">
                <a:latin typeface="Arial" charset="0"/>
                <a:cs typeface="Arial" charset="0"/>
              </a:rPr>
              <a:t>vocht-tekort</a:t>
            </a:r>
            <a:r>
              <a:rPr lang="nl-NL" sz="2800" dirty="0">
                <a:latin typeface="Arial" charset="0"/>
                <a:cs typeface="Arial" charset="0"/>
              </a:rPr>
              <a:t> (</a:t>
            </a:r>
            <a:r>
              <a:rPr lang="nl-NL" sz="2800" dirty="0">
                <a:solidFill>
                  <a:srgbClr val="FFC000"/>
                </a:solidFill>
                <a:latin typeface="Arial" charset="0"/>
                <a:cs typeface="Arial" charset="0"/>
              </a:rPr>
              <a:t>dehydratie</a:t>
            </a:r>
            <a:r>
              <a:rPr lang="nl-NL" sz="2800" dirty="0">
                <a:latin typeface="Arial" charset="0"/>
                <a:cs typeface="Arial" charset="0"/>
              </a:rPr>
              <a:t>).</a:t>
            </a:r>
          </a:p>
          <a:p>
            <a:pPr>
              <a:buClr>
                <a:srgbClr val="FF3300"/>
              </a:buClr>
              <a:buFont typeface="Wingdings" pitchFamily="2" charset="2"/>
              <a:buChar char="Ø"/>
              <a:defRPr/>
            </a:pPr>
            <a:r>
              <a:rPr lang="nl-NL" sz="2800" dirty="0">
                <a:latin typeface="Arial" charset="0"/>
                <a:cs typeface="Arial" charset="0"/>
              </a:rPr>
              <a:t> Bij vochttekort neemt de concentratie af. </a:t>
            </a:r>
          </a:p>
          <a:p>
            <a:pPr>
              <a:buClr>
                <a:srgbClr val="FF3300"/>
              </a:buClr>
              <a:buFont typeface="Wingdings" pitchFamily="2" charset="2"/>
              <a:buChar char="Ø"/>
              <a:defRPr/>
            </a:pPr>
            <a:r>
              <a:rPr lang="nl-NL" sz="2800" dirty="0">
                <a:latin typeface="Arial" charset="0"/>
                <a:cs typeface="Arial" charset="0"/>
              </a:rPr>
              <a:t> Je vliegt slechter.</a:t>
            </a:r>
          </a:p>
        </p:txBody>
      </p:sp>
      <p:sp>
        <p:nvSpPr>
          <p:cNvPr id="2" name="Line 2">
            <a:extLst>
              <a:ext uri="{FF2B5EF4-FFF2-40B4-BE49-F238E27FC236}">
                <a16:creationId xmlns:a16="http://schemas.microsoft.com/office/drawing/2014/main" id="{D2DB0D0F-75D8-89C0-7A89-2F1E42C28C3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47F319D6-28AF-F197-0A9A-0EE062A6F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8594" y="76176"/>
            <a:ext cx="47468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2.2.5 Vliegen en gezondheid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>
            <a:extLst>
              <a:ext uri="{FF2B5EF4-FFF2-40B4-BE49-F238E27FC236}">
                <a16:creationId xmlns:a16="http://schemas.microsoft.com/office/drawing/2014/main" id="{1B933A46-2BB5-C434-4DBB-626A694E7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B52CA364-E748-38E5-C14F-7B8D85195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1816F472-03E4-776A-C665-1F95027B1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36870" name="Picture 7" descr="LOGO PEGASE">
            <a:extLst>
              <a:ext uri="{FF2B5EF4-FFF2-40B4-BE49-F238E27FC236}">
                <a16:creationId xmlns:a16="http://schemas.microsoft.com/office/drawing/2014/main" id="{70C0A0FE-8FF6-5EB7-AB5C-36ECC586F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Text Box 9">
            <a:extLst>
              <a:ext uri="{FF2B5EF4-FFF2-40B4-BE49-F238E27FC236}">
                <a16:creationId xmlns:a16="http://schemas.microsoft.com/office/drawing/2014/main" id="{2778F22F-79FC-7448-F8BF-CF980FDBE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/>
              <a:t> </a:t>
            </a:r>
          </a:p>
        </p:txBody>
      </p:sp>
      <p:pic>
        <p:nvPicPr>
          <p:cNvPr id="36872" name="Picture 6">
            <a:extLst>
              <a:ext uri="{FF2B5EF4-FFF2-40B4-BE49-F238E27FC236}">
                <a16:creationId xmlns:a16="http://schemas.microsoft.com/office/drawing/2014/main" id="{7445DDB5-56CE-2405-DF75-3A51FD4BCCD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Tekstvak 9">
            <a:extLst>
              <a:ext uri="{FF2B5EF4-FFF2-40B4-BE49-F238E27FC236}">
                <a16:creationId xmlns:a16="http://schemas.microsoft.com/office/drawing/2014/main" id="{475304EC-64AD-0192-2E96-55A8CA822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581525"/>
            <a:ext cx="8856662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/>
              <a:t> </a:t>
            </a:r>
            <a:r>
              <a:rPr lang="nl-NL" altLang="nl-NL" sz="2800" dirty="0">
                <a:solidFill>
                  <a:schemeClr val="tx1"/>
                </a:solidFill>
              </a:rPr>
              <a:t>Gedurende de vlucht neemt de vermoeidheid toe.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 70% van de ongelukken ontstaan tijdens de landing. 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De vlieger die bij het instappen al oververmoeid is, loopt bij de landing een te groot risico. </a:t>
            </a:r>
          </a:p>
        </p:txBody>
      </p:sp>
      <p:pic>
        <p:nvPicPr>
          <p:cNvPr id="36875" name="Picture 2" descr="http://www.zweefvliegopleiding.nl/LAPL(S)/menselijke%20prestaties/afbeeldingen%20hp/vermoeidheid.jpg">
            <a:extLst>
              <a:ext uri="{FF2B5EF4-FFF2-40B4-BE49-F238E27FC236}">
                <a16:creationId xmlns:a16="http://schemas.microsoft.com/office/drawing/2014/main" id="{834746C4-D11B-FBB2-380E-5AF57AC25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6613"/>
            <a:ext cx="5400675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kstvak 9">
            <a:extLst>
              <a:ext uri="{FF2B5EF4-FFF2-40B4-BE49-F238E27FC236}">
                <a16:creationId xmlns:a16="http://schemas.microsoft.com/office/drawing/2014/main" id="{AD9F08DB-7AF1-7A4A-F9C2-FEDC5F9E9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896938"/>
            <a:ext cx="3240087" cy="353853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3300"/>
              </a:buClr>
              <a:buFont typeface="Wingdings" pitchFamily="2" charset="2"/>
              <a:buChar char="Ø"/>
              <a:defRPr/>
            </a:pPr>
            <a:r>
              <a:rPr lang="nl-NL" sz="2800" dirty="0">
                <a:latin typeface="Arial" charset="0"/>
                <a:cs typeface="Arial" charset="0"/>
              </a:rPr>
              <a:t> Aan het eind van de vlucht is de vliegtaak hoog en de </a:t>
            </a:r>
            <a:r>
              <a:rPr lang="nl-NL" sz="2800" dirty="0" err="1">
                <a:latin typeface="Arial" charset="0"/>
                <a:cs typeface="Arial" charset="0"/>
              </a:rPr>
              <a:t>reserve-capaciteit</a:t>
            </a:r>
            <a:r>
              <a:rPr lang="nl-NL" sz="2800" dirty="0">
                <a:latin typeface="Arial" charset="0"/>
                <a:cs typeface="Arial" charset="0"/>
              </a:rPr>
              <a:t> laag.</a:t>
            </a:r>
          </a:p>
          <a:p>
            <a:pPr>
              <a:buClr>
                <a:srgbClr val="FF3300"/>
              </a:buClr>
              <a:buFont typeface="Wingdings" pitchFamily="2" charset="2"/>
              <a:buChar char="Ø"/>
              <a:defRPr/>
            </a:pPr>
            <a:r>
              <a:rPr lang="nl-NL" sz="2800" dirty="0">
                <a:latin typeface="Arial" charset="0"/>
                <a:cs typeface="Arial" charset="0"/>
              </a:rPr>
              <a:t> Wie </a:t>
            </a:r>
            <a:r>
              <a:rPr lang="nl-NL" sz="2800" dirty="0" err="1">
                <a:latin typeface="Arial" charset="0"/>
                <a:cs typeface="Arial" charset="0"/>
              </a:rPr>
              <a:t>overver-moeid</a:t>
            </a:r>
            <a:r>
              <a:rPr lang="nl-NL" sz="2800" dirty="0">
                <a:latin typeface="Arial" charset="0"/>
                <a:cs typeface="Arial" charset="0"/>
              </a:rPr>
              <a:t> is, loopt een groot risico. </a:t>
            </a:r>
          </a:p>
        </p:txBody>
      </p:sp>
      <p:sp>
        <p:nvSpPr>
          <p:cNvPr id="2" name="Line 2">
            <a:extLst>
              <a:ext uri="{FF2B5EF4-FFF2-40B4-BE49-F238E27FC236}">
                <a16:creationId xmlns:a16="http://schemas.microsoft.com/office/drawing/2014/main" id="{9D8865DF-1AE9-A11F-935D-60F7336FA91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8F62AC96-94C7-0FE5-A96F-5AAEAB3F2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8594" y="76176"/>
            <a:ext cx="47468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2.2.5 Vliegen en gezondheid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8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8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8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8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>
            <a:extLst>
              <a:ext uri="{FF2B5EF4-FFF2-40B4-BE49-F238E27FC236}">
                <a16:creationId xmlns:a16="http://schemas.microsoft.com/office/drawing/2014/main" id="{7E7D8B29-7598-010A-C24A-31D87B52E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CEE8345D-9B07-C000-C045-D079E98B9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5F5D0FD4-EB79-889F-B9AB-C43E65462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37894" name="Picture 7" descr="LOGO PEGASE">
            <a:extLst>
              <a:ext uri="{FF2B5EF4-FFF2-40B4-BE49-F238E27FC236}">
                <a16:creationId xmlns:a16="http://schemas.microsoft.com/office/drawing/2014/main" id="{2F08F106-6BF8-CC29-9872-A46166E99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Text Box 9">
            <a:extLst>
              <a:ext uri="{FF2B5EF4-FFF2-40B4-BE49-F238E27FC236}">
                <a16:creationId xmlns:a16="http://schemas.microsoft.com/office/drawing/2014/main" id="{90EBE8F6-5BEB-449D-57BD-64F619620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/>
              <a:t> </a:t>
            </a:r>
          </a:p>
        </p:txBody>
      </p:sp>
      <p:pic>
        <p:nvPicPr>
          <p:cNvPr id="37896" name="Picture 6">
            <a:extLst>
              <a:ext uri="{FF2B5EF4-FFF2-40B4-BE49-F238E27FC236}">
                <a16:creationId xmlns:a16="http://schemas.microsoft.com/office/drawing/2014/main" id="{76C3E5E0-A3D4-CE36-0D4C-E6720C73C3D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Tekstvak 9">
            <a:extLst>
              <a:ext uri="{FF2B5EF4-FFF2-40B4-BE49-F238E27FC236}">
                <a16:creationId xmlns:a16="http://schemas.microsoft.com/office/drawing/2014/main" id="{E120289F-347E-6792-7E3E-A2755869F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4076700"/>
            <a:ext cx="8891588" cy="2678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/>
              <a:t> </a:t>
            </a:r>
            <a:r>
              <a:rPr lang="nl-NL" altLang="nl-NL" sz="2800" dirty="0">
                <a:solidFill>
                  <a:schemeClr val="tx1"/>
                </a:solidFill>
              </a:rPr>
              <a:t>Eén vergissing leidt zelden tot een ongeluk. Meestal is er sprake van een hele keten van oorzaken. 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Alleen wanneer alle gaten (vergissingen en fouten) op een rij komen te staan, leidt dit tot een ongeval.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Dit wordt het Zwitsers gatenkaasmodel genoemd (het James </a:t>
            </a:r>
            <a:r>
              <a:rPr lang="nl-NL" altLang="nl-NL" sz="2800" dirty="0" err="1">
                <a:solidFill>
                  <a:schemeClr val="tx1"/>
                </a:solidFill>
              </a:rPr>
              <a:t>Reason</a:t>
            </a:r>
            <a:r>
              <a:rPr lang="nl-NL" altLang="nl-NL" sz="2800" dirty="0">
                <a:solidFill>
                  <a:schemeClr val="tx1"/>
                </a:solidFill>
              </a:rPr>
              <a:t>-model).</a:t>
            </a:r>
          </a:p>
        </p:txBody>
      </p:sp>
      <p:sp>
        <p:nvSpPr>
          <p:cNvPr id="37898" name="Text Box 6">
            <a:extLst>
              <a:ext uri="{FF2B5EF4-FFF2-40B4-BE49-F238E27FC236}">
                <a16:creationId xmlns:a16="http://schemas.microsoft.com/office/drawing/2014/main" id="{1C7DF454-9C32-D4A0-E2E9-D7B8A9079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6638" y="44450"/>
            <a:ext cx="43652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2.3 Luchtvaartpsychologie</a:t>
            </a:r>
          </a:p>
        </p:txBody>
      </p:sp>
      <p:pic>
        <p:nvPicPr>
          <p:cNvPr id="37899" name="Afbeelding 10" descr="swiss cheese2.jpg">
            <a:extLst>
              <a:ext uri="{FF2B5EF4-FFF2-40B4-BE49-F238E27FC236}">
                <a16:creationId xmlns:a16="http://schemas.microsoft.com/office/drawing/2014/main" id="{7AE244F8-1326-FA00-441B-4E1AEB2BEF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765175"/>
            <a:ext cx="752475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2DDD4118-A4C7-CF94-405B-80D21E03CF07}"/>
              </a:ext>
            </a:extLst>
          </p:cNvPr>
          <p:cNvSpPr txBox="1"/>
          <p:nvPr/>
        </p:nvSpPr>
        <p:spPr>
          <a:xfrm>
            <a:off x="0" y="765175"/>
            <a:ext cx="3746538" cy="461665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2400" dirty="0">
                <a:latin typeface="Arial" charset="0"/>
                <a:cs typeface="Arial" charset="0"/>
              </a:rPr>
              <a:t>Het James </a:t>
            </a:r>
            <a:r>
              <a:rPr lang="nl-NL" sz="2400" dirty="0" err="1">
                <a:latin typeface="Arial" charset="0"/>
                <a:cs typeface="Arial" charset="0"/>
              </a:rPr>
              <a:t>Reason-model</a:t>
            </a:r>
            <a:endParaRPr lang="nl-NL" sz="2400" dirty="0">
              <a:latin typeface="Arial" charset="0"/>
              <a:cs typeface="Arial" charset="0"/>
            </a:endParaRPr>
          </a:p>
        </p:txBody>
      </p:sp>
      <p:sp>
        <p:nvSpPr>
          <p:cNvPr id="2" name="Line 2">
            <a:extLst>
              <a:ext uri="{FF2B5EF4-FFF2-40B4-BE49-F238E27FC236}">
                <a16:creationId xmlns:a16="http://schemas.microsoft.com/office/drawing/2014/main" id="{B2E972EB-C9D5-100C-6537-8C768C05F00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8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8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>
            <a:extLst>
              <a:ext uri="{FF2B5EF4-FFF2-40B4-BE49-F238E27FC236}">
                <a16:creationId xmlns:a16="http://schemas.microsoft.com/office/drawing/2014/main" id="{8B881A7C-F6AF-240D-FA76-71100E650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id="{0C9F10BC-356C-7D51-A9D0-7FA3B21CA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38917" name="Rectangle 5">
            <a:extLst>
              <a:ext uri="{FF2B5EF4-FFF2-40B4-BE49-F238E27FC236}">
                <a16:creationId xmlns:a16="http://schemas.microsoft.com/office/drawing/2014/main" id="{BBB894B6-0500-073A-9088-8A6FA8786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38918" name="Picture 7" descr="LOGO PEGASE">
            <a:extLst>
              <a:ext uri="{FF2B5EF4-FFF2-40B4-BE49-F238E27FC236}">
                <a16:creationId xmlns:a16="http://schemas.microsoft.com/office/drawing/2014/main" id="{D74AC6F1-CFF3-00B7-DA6C-BD747917C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6">
            <a:extLst>
              <a:ext uri="{FF2B5EF4-FFF2-40B4-BE49-F238E27FC236}">
                <a16:creationId xmlns:a16="http://schemas.microsoft.com/office/drawing/2014/main" id="{F12C0407-7084-D44A-E274-35FAB3B9945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Afbeelding 12" descr="lang gras.jpg">
            <a:extLst>
              <a:ext uri="{FF2B5EF4-FFF2-40B4-BE49-F238E27FC236}">
                <a16:creationId xmlns:a16="http://schemas.microsoft.com/office/drawing/2014/main" id="{9A7AA9C6-C60C-60BE-1290-9FC685DA28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36613"/>
            <a:ext cx="891857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3" name="Tekstvak 9">
            <a:extLst>
              <a:ext uri="{FF2B5EF4-FFF2-40B4-BE49-F238E27FC236}">
                <a16:creationId xmlns:a16="http://schemas.microsoft.com/office/drawing/2014/main" id="{2F7A73E5-8CA5-AF12-E1C3-83A33AAE1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65850"/>
            <a:ext cx="87852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/>
              <a:t> </a:t>
            </a:r>
            <a:r>
              <a:rPr lang="nl-NL" altLang="nl-NL" sz="2800" dirty="0">
                <a:solidFill>
                  <a:schemeClr val="tx1"/>
                </a:solidFill>
              </a:rPr>
              <a:t>Doorbreek de keten!</a:t>
            </a:r>
          </a:p>
        </p:txBody>
      </p:sp>
      <p:sp>
        <p:nvSpPr>
          <p:cNvPr id="2" name="Line 2">
            <a:extLst>
              <a:ext uri="{FF2B5EF4-FFF2-40B4-BE49-F238E27FC236}">
                <a16:creationId xmlns:a16="http://schemas.microsoft.com/office/drawing/2014/main" id="{077537B6-041A-8500-35E8-AA0F6415177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8DCDE791-14DC-1D60-C896-1FACB68C1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6638" y="44450"/>
            <a:ext cx="43652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2.3 Luchtvaartpsychologie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>
            <a:extLst>
              <a:ext uri="{FF2B5EF4-FFF2-40B4-BE49-F238E27FC236}">
                <a16:creationId xmlns:a16="http://schemas.microsoft.com/office/drawing/2014/main" id="{8EF9AF2B-6DDF-3C68-D3F4-28BEA4DC9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39940" name="Rectangle 4">
            <a:extLst>
              <a:ext uri="{FF2B5EF4-FFF2-40B4-BE49-F238E27FC236}">
                <a16:creationId xmlns:a16="http://schemas.microsoft.com/office/drawing/2014/main" id="{8186AC87-5857-7D6F-07C8-89F572315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39941" name="Rectangle 5">
            <a:extLst>
              <a:ext uri="{FF2B5EF4-FFF2-40B4-BE49-F238E27FC236}">
                <a16:creationId xmlns:a16="http://schemas.microsoft.com/office/drawing/2014/main" id="{5CAA7AE6-FC32-9D0C-850E-CDCC7DE6FC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39942" name="Picture 7" descr="LOGO PEGASE">
            <a:extLst>
              <a:ext uri="{FF2B5EF4-FFF2-40B4-BE49-F238E27FC236}">
                <a16:creationId xmlns:a16="http://schemas.microsoft.com/office/drawing/2014/main" id="{2C150F43-77E0-727A-75C8-D9770872D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6">
            <a:extLst>
              <a:ext uri="{FF2B5EF4-FFF2-40B4-BE49-F238E27FC236}">
                <a16:creationId xmlns:a16="http://schemas.microsoft.com/office/drawing/2014/main" id="{77C7571C-E148-8710-C4CE-C8CB991E520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Tekstvak 9">
            <a:extLst>
              <a:ext uri="{FF2B5EF4-FFF2-40B4-BE49-F238E27FC236}">
                <a16:creationId xmlns:a16="http://schemas.microsoft.com/office/drawing/2014/main" id="{8E9285D1-3F1D-D14A-DB32-8D5AD72E1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3397250"/>
            <a:ext cx="7380287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nl-NL" sz="2700" dirty="0">
                <a:solidFill>
                  <a:schemeClr val="bg1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Arial" charset="0"/>
              </a:rPr>
              <a:t>Het doorbreken van de ongevallenketen: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nl-NL" sz="2700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Arial" charset="0"/>
              </a:rPr>
              <a:t> Een goede clubcultuur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nl-NL" sz="2700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Arial" charset="0"/>
              </a:rPr>
              <a:t> Het gebruik van veilige vliegtuigtypen;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nl-NL" sz="2700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Arial" charset="0"/>
              </a:rPr>
              <a:t> Naleving van de regels en procedures;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nl-NL" sz="2700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Arial" charset="0"/>
              </a:rPr>
              <a:t> Goede uitvoering van onderhoud aan vliegtuig en startmiddelen;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nl-NL" sz="2700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Arial" charset="0"/>
              </a:rPr>
              <a:t> Goede opleiding en training van de piloot;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nl-NL" sz="2700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Arial" charset="0"/>
              </a:rPr>
              <a:t> Goede veiligheidsopvatting van de piloot.</a:t>
            </a:r>
          </a:p>
        </p:txBody>
      </p:sp>
      <p:pic>
        <p:nvPicPr>
          <p:cNvPr id="39947" name="Afbeelding 12" descr="swiss cheese.jpg">
            <a:extLst>
              <a:ext uri="{FF2B5EF4-FFF2-40B4-BE49-F238E27FC236}">
                <a16:creationId xmlns:a16="http://schemas.microsoft.com/office/drawing/2014/main" id="{1F1B0F7D-D17D-E0C1-1647-5071C6031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" b="1328"/>
          <a:stretch>
            <a:fillRect/>
          </a:stretch>
        </p:blipFill>
        <p:spPr bwMode="auto">
          <a:xfrm>
            <a:off x="1908175" y="725488"/>
            <a:ext cx="6188075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8" name="Picture 16" descr="WINDZAK AUE">
            <a:extLst>
              <a:ext uri="{FF2B5EF4-FFF2-40B4-BE49-F238E27FC236}">
                <a16:creationId xmlns:a16="http://schemas.microsoft.com/office/drawing/2014/main" id="{289109D3-FC4F-05D1-0158-DD1EDD72C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0" r="31030"/>
          <a:stretch>
            <a:fillRect/>
          </a:stretch>
        </p:blipFill>
        <p:spPr bwMode="auto">
          <a:xfrm>
            <a:off x="107950" y="765175"/>
            <a:ext cx="15176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ine 2">
            <a:extLst>
              <a:ext uri="{FF2B5EF4-FFF2-40B4-BE49-F238E27FC236}">
                <a16:creationId xmlns:a16="http://schemas.microsoft.com/office/drawing/2014/main" id="{447F4756-0130-122C-879E-F406477FAE4D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5C0B256B-110C-A613-CC1D-FA7466DF6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6638" y="44450"/>
            <a:ext cx="43652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2.3 Luchtvaartpsychologie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>
            <a:extLst>
              <a:ext uri="{FF2B5EF4-FFF2-40B4-BE49-F238E27FC236}">
                <a16:creationId xmlns:a16="http://schemas.microsoft.com/office/drawing/2014/main" id="{A5FCA150-1646-C169-2D12-59C5160D1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1FD48DFB-F0CD-7CD9-5DB3-4F17B9A6DD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06EE4110-3852-2153-887A-ED61331D8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3078" name="Text Box 6">
            <a:extLst>
              <a:ext uri="{FF2B5EF4-FFF2-40B4-BE49-F238E27FC236}">
                <a16:creationId xmlns:a16="http://schemas.microsoft.com/office/drawing/2014/main" id="{A0EA7EBB-CDE0-AF93-1F05-4E90DEDBB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44450"/>
            <a:ext cx="4502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2.1 Ongevallen statistieken</a:t>
            </a:r>
          </a:p>
        </p:txBody>
      </p:sp>
      <p:pic>
        <p:nvPicPr>
          <p:cNvPr id="3079" name="Picture 7" descr="LOGO PEGASE">
            <a:extLst>
              <a:ext uri="{FF2B5EF4-FFF2-40B4-BE49-F238E27FC236}">
                <a16:creationId xmlns:a16="http://schemas.microsoft.com/office/drawing/2014/main" id="{940E8ACC-13A7-39C6-D6C3-FF0D4A274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 Box 9">
            <a:extLst>
              <a:ext uri="{FF2B5EF4-FFF2-40B4-BE49-F238E27FC236}">
                <a16:creationId xmlns:a16="http://schemas.microsoft.com/office/drawing/2014/main" id="{8E9652EA-084A-1D10-B4BB-C4E4F9E62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/>
              <a:t> </a:t>
            </a:r>
          </a:p>
        </p:txBody>
      </p:sp>
      <p:pic>
        <p:nvPicPr>
          <p:cNvPr id="3081" name="Picture 6">
            <a:extLst>
              <a:ext uri="{FF2B5EF4-FFF2-40B4-BE49-F238E27FC236}">
                <a16:creationId xmlns:a16="http://schemas.microsoft.com/office/drawing/2014/main" id="{0BD62099-7EB7-81EA-A7A2-A9BFEA7CA25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Tekstvak 9">
            <a:extLst>
              <a:ext uri="{FF2B5EF4-FFF2-40B4-BE49-F238E27FC236}">
                <a16:creationId xmlns:a16="http://schemas.microsoft.com/office/drawing/2014/main" id="{C19A088E-831B-E609-B12A-1DFB641C1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692150"/>
            <a:ext cx="5292725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dirty="0"/>
              <a:t> </a:t>
            </a:r>
            <a:r>
              <a:rPr lang="nl-NL" altLang="nl-NL" sz="2800" dirty="0">
                <a:solidFill>
                  <a:schemeClr val="tx1"/>
                </a:solidFill>
              </a:rPr>
              <a:t>Is zweefvliegen veiliger dan brommer rijden?</a:t>
            </a:r>
          </a:p>
          <a:p>
            <a:pPr eaLnBrk="1" hangingPunct="1">
              <a:buClr>
                <a:srgbClr val="FF3300"/>
              </a:buClr>
            </a:pPr>
            <a:endParaRPr lang="nl-NL" altLang="nl-NL" sz="2800" dirty="0">
              <a:solidFill>
                <a:schemeClr val="tx1"/>
              </a:solidFill>
            </a:endParaRP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Kun je zweefvliegers trainen in het voorkomen van ongelukken.</a:t>
            </a:r>
          </a:p>
        </p:txBody>
      </p:sp>
      <p:pic>
        <p:nvPicPr>
          <p:cNvPr id="3083" name="Picture 12" descr="http://www.mercedesforum.nl/forum/download/file.php?id=40156&amp;t=1">
            <a:extLst>
              <a:ext uri="{FF2B5EF4-FFF2-40B4-BE49-F238E27FC236}">
                <a16:creationId xmlns:a16="http://schemas.microsoft.com/office/drawing/2014/main" id="{104DC092-5AB9-B613-FE7E-F0D7B8F6D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5175"/>
            <a:ext cx="3671887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Tabel 12">
            <a:extLst>
              <a:ext uri="{FF2B5EF4-FFF2-40B4-BE49-F238E27FC236}">
                <a16:creationId xmlns:a16="http://schemas.microsoft.com/office/drawing/2014/main" id="{5BE87301-B9EE-554C-8887-A618296E843A}"/>
              </a:ext>
            </a:extLst>
          </p:cNvPr>
          <p:cNvGraphicFramePr>
            <a:graphicFrameLocks noGrp="1"/>
          </p:cNvGraphicFramePr>
          <p:nvPr/>
        </p:nvGraphicFramePr>
        <p:xfrm>
          <a:off x="250825" y="3860800"/>
          <a:ext cx="8569325" cy="2808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967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1658">
                <a:tc>
                  <a:txBody>
                    <a:bodyPr/>
                    <a:lstStyle/>
                    <a:p>
                      <a:r>
                        <a:rPr lang="nl-NL" sz="1800" dirty="0"/>
                        <a:t>Kans van:</a:t>
                      </a:r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1444" marR="9144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658">
                <a:tc>
                  <a:txBody>
                    <a:bodyPr/>
                    <a:lstStyle/>
                    <a:p>
                      <a:r>
                        <a:rPr lang="nl-NL" sz="1800" dirty="0"/>
                        <a:t>van 1 op </a:t>
                      </a:r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5 miljoen</a:t>
                      </a:r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voor 1 uur vliegen met een vliegtuig &gt; 5,7 ton</a:t>
                      </a:r>
                    </a:p>
                  </a:txBody>
                  <a:tcPr marL="91444" marR="9144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658">
                <a:tc>
                  <a:txBody>
                    <a:bodyPr/>
                    <a:lstStyle/>
                    <a:p>
                      <a:r>
                        <a:rPr lang="nl-NL" sz="1800" dirty="0"/>
                        <a:t>van 1 op </a:t>
                      </a:r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500.000</a:t>
                      </a:r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voor 1 uur auto rijden of wandelen</a:t>
                      </a:r>
                    </a:p>
                  </a:txBody>
                  <a:tcPr marL="91444" marR="9144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1658">
                <a:tc>
                  <a:txBody>
                    <a:bodyPr/>
                    <a:lstStyle/>
                    <a:p>
                      <a:r>
                        <a:rPr lang="nl-NL" sz="1800" dirty="0"/>
                        <a:t>van 1 op </a:t>
                      </a:r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80.000</a:t>
                      </a:r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voor 1 uur fietsen</a:t>
                      </a:r>
                    </a:p>
                  </a:txBody>
                  <a:tcPr marL="91444" marR="9144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1658">
                <a:tc>
                  <a:txBody>
                    <a:bodyPr/>
                    <a:lstStyle/>
                    <a:p>
                      <a:r>
                        <a:rPr lang="nl-NL" sz="1800" dirty="0"/>
                        <a:t>van 1 op </a:t>
                      </a:r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50.000</a:t>
                      </a:r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voor 1 uur zweefvliegen </a:t>
                      </a:r>
                    </a:p>
                  </a:txBody>
                  <a:tcPr marL="91444" marR="9144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Line 2">
            <a:extLst>
              <a:ext uri="{FF2B5EF4-FFF2-40B4-BE49-F238E27FC236}">
                <a16:creationId xmlns:a16="http://schemas.microsoft.com/office/drawing/2014/main" id="{1CCA5913-4DD6-B3B4-8DC5-8A5DD1B454DE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>
            <a:extLst>
              <a:ext uri="{FF2B5EF4-FFF2-40B4-BE49-F238E27FC236}">
                <a16:creationId xmlns:a16="http://schemas.microsoft.com/office/drawing/2014/main" id="{C408FF19-241F-6A4D-928A-28EF7C0F0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40964" name="Rectangle 4">
            <a:extLst>
              <a:ext uri="{FF2B5EF4-FFF2-40B4-BE49-F238E27FC236}">
                <a16:creationId xmlns:a16="http://schemas.microsoft.com/office/drawing/2014/main" id="{7E1B1106-C2D0-6BE5-428A-AEC350273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40965" name="Rectangle 5">
            <a:extLst>
              <a:ext uri="{FF2B5EF4-FFF2-40B4-BE49-F238E27FC236}">
                <a16:creationId xmlns:a16="http://schemas.microsoft.com/office/drawing/2014/main" id="{79158D64-228B-83D7-7123-5624F2397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40966" name="Picture 7" descr="LOGO PEGASE">
            <a:extLst>
              <a:ext uri="{FF2B5EF4-FFF2-40B4-BE49-F238E27FC236}">
                <a16:creationId xmlns:a16="http://schemas.microsoft.com/office/drawing/2014/main" id="{8D019AAA-76E5-7FDA-43A1-C99BA0A86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Text Box 9">
            <a:extLst>
              <a:ext uri="{FF2B5EF4-FFF2-40B4-BE49-F238E27FC236}">
                <a16:creationId xmlns:a16="http://schemas.microsoft.com/office/drawing/2014/main" id="{BB27A190-3435-A6D1-8A90-5C0F6F717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/>
              <a:t> </a:t>
            </a:r>
          </a:p>
        </p:txBody>
      </p:sp>
      <p:pic>
        <p:nvPicPr>
          <p:cNvPr id="40968" name="Picture 6">
            <a:extLst>
              <a:ext uri="{FF2B5EF4-FFF2-40B4-BE49-F238E27FC236}">
                <a16:creationId xmlns:a16="http://schemas.microsoft.com/office/drawing/2014/main" id="{E89DEC9F-28CA-68FE-F0AE-948FFE76CA5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9" name="Tekstvak 9">
            <a:extLst>
              <a:ext uri="{FF2B5EF4-FFF2-40B4-BE49-F238E27FC236}">
                <a16:creationId xmlns:a16="http://schemas.microsoft.com/office/drawing/2014/main" id="{699DE0BC-B426-3622-D782-0BFB5E788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5300663"/>
            <a:ext cx="89281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/>
              <a:t> </a:t>
            </a:r>
            <a:r>
              <a:rPr lang="nl-NL" altLang="nl-NL" sz="2800" dirty="0">
                <a:solidFill>
                  <a:schemeClr val="tx1"/>
                </a:solidFill>
              </a:rPr>
              <a:t>Veiligheid op de startplaats! Goed en fout?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Plaats startkar / plaats chute / ontkoppelen chute / landingsveld ruim naast startplaats / </a:t>
            </a:r>
            <a:r>
              <a:rPr lang="nl-NL" altLang="nl-NL" sz="2800" dirty="0" err="1">
                <a:solidFill>
                  <a:schemeClr val="tx1"/>
                </a:solidFill>
              </a:rPr>
              <a:t>landings</a:t>
            </a:r>
            <a:r>
              <a:rPr lang="nl-NL" altLang="nl-NL" sz="2800" dirty="0">
                <a:solidFill>
                  <a:schemeClr val="tx1"/>
                </a:solidFill>
              </a:rPr>
              <a:t> T .</a:t>
            </a:r>
          </a:p>
        </p:txBody>
      </p:sp>
      <p:pic>
        <p:nvPicPr>
          <p:cNvPr id="40971" name="Afbeelding 11" descr="startplaats.jpg">
            <a:extLst>
              <a:ext uri="{FF2B5EF4-FFF2-40B4-BE49-F238E27FC236}">
                <a16:creationId xmlns:a16="http://schemas.microsoft.com/office/drawing/2014/main" id="{04E64EF6-D4AD-CCB4-003B-DC0216B7F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6613"/>
            <a:ext cx="8739187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ine 2">
            <a:extLst>
              <a:ext uri="{FF2B5EF4-FFF2-40B4-BE49-F238E27FC236}">
                <a16:creationId xmlns:a16="http://schemas.microsoft.com/office/drawing/2014/main" id="{7175D46F-20EA-0002-F5FB-CC54DD218D6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06B0DE8D-D3DB-24F1-E79A-880D74AAF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6638" y="44450"/>
            <a:ext cx="43652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2.3 Luchtvaartpsychologie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>
            <a:extLst>
              <a:ext uri="{FF2B5EF4-FFF2-40B4-BE49-F238E27FC236}">
                <a16:creationId xmlns:a16="http://schemas.microsoft.com/office/drawing/2014/main" id="{05FDDC27-00A5-4FE6-7B59-BB81F1471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41988" name="Rectangle 4">
            <a:extLst>
              <a:ext uri="{FF2B5EF4-FFF2-40B4-BE49-F238E27FC236}">
                <a16:creationId xmlns:a16="http://schemas.microsoft.com/office/drawing/2014/main" id="{D3D67A1F-FF22-2992-4F96-B88595245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41989" name="Rectangle 5">
            <a:extLst>
              <a:ext uri="{FF2B5EF4-FFF2-40B4-BE49-F238E27FC236}">
                <a16:creationId xmlns:a16="http://schemas.microsoft.com/office/drawing/2014/main" id="{3749D3D8-B666-BE45-E9E8-7B59FA0EA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41990" name="Picture 7" descr="LOGO PEGASE">
            <a:extLst>
              <a:ext uri="{FF2B5EF4-FFF2-40B4-BE49-F238E27FC236}">
                <a16:creationId xmlns:a16="http://schemas.microsoft.com/office/drawing/2014/main" id="{2DF71CE2-EDA3-6343-BDB5-85346159B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6">
            <a:extLst>
              <a:ext uri="{FF2B5EF4-FFF2-40B4-BE49-F238E27FC236}">
                <a16:creationId xmlns:a16="http://schemas.microsoft.com/office/drawing/2014/main" id="{923C1D9E-C17E-02C6-5A29-36C19CD98AF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Tekstvak 9">
            <a:extLst>
              <a:ext uri="{FF2B5EF4-FFF2-40B4-BE49-F238E27FC236}">
                <a16:creationId xmlns:a16="http://schemas.microsoft.com/office/drawing/2014/main" id="{00C5EE0B-2BE0-B426-FC9F-D11DBDBB1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6289675"/>
            <a:ext cx="7993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/>
              <a:t> </a:t>
            </a:r>
            <a:r>
              <a:rPr lang="nl-NL" altLang="nl-NL" sz="2800" dirty="0">
                <a:solidFill>
                  <a:schemeClr val="tx1"/>
                </a:solidFill>
              </a:rPr>
              <a:t>Schema menselijk informatieproces.</a:t>
            </a:r>
          </a:p>
        </p:txBody>
      </p:sp>
      <p:sp>
        <p:nvSpPr>
          <p:cNvPr id="41994" name="Text Box 6">
            <a:extLst>
              <a:ext uri="{FF2B5EF4-FFF2-40B4-BE49-F238E27FC236}">
                <a16:creationId xmlns:a16="http://schemas.microsoft.com/office/drawing/2014/main" id="{CCFF17B7-913D-B56A-B704-15B556528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44450"/>
            <a:ext cx="60035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2.3.1 Het menselijk informatieproces</a:t>
            </a:r>
          </a:p>
        </p:txBody>
      </p:sp>
      <p:pic>
        <p:nvPicPr>
          <p:cNvPr id="41995" name="Afbeelding 10" descr="informatie model.jpg">
            <a:extLst>
              <a:ext uri="{FF2B5EF4-FFF2-40B4-BE49-F238E27FC236}">
                <a16:creationId xmlns:a16="http://schemas.microsoft.com/office/drawing/2014/main" id="{B01E4194-959B-96EA-0939-C302229545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36613"/>
            <a:ext cx="7848600" cy="546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ine 2">
            <a:extLst>
              <a:ext uri="{FF2B5EF4-FFF2-40B4-BE49-F238E27FC236}">
                <a16:creationId xmlns:a16="http://schemas.microsoft.com/office/drawing/2014/main" id="{5486B99A-8DE2-F4E6-5445-46FF1A009BF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>
            <a:extLst>
              <a:ext uri="{FF2B5EF4-FFF2-40B4-BE49-F238E27FC236}">
                <a16:creationId xmlns:a16="http://schemas.microsoft.com/office/drawing/2014/main" id="{57963F07-CB21-06A5-890C-CE865416C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43012" name="Rectangle 4">
            <a:extLst>
              <a:ext uri="{FF2B5EF4-FFF2-40B4-BE49-F238E27FC236}">
                <a16:creationId xmlns:a16="http://schemas.microsoft.com/office/drawing/2014/main" id="{75A0C884-FA8F-F807-A6AD-813011C70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43013" name="Rectangle 5">
            <a:extLst>
              <a:ext uri="{FF2B5EF4-FFF2-40B4-BE49-F238E27FC236}">
                <a16:creationId xmlns:a16="http://schemas.microsoft.com/office/drawing/2014/main" id="{70D43E68-E6D1-AEA5-F9C1-FB6607CD1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43014" name="Picture 7" descr="LOGO PEGASE">
            <a:extLst>
              <a:ext uri="{FF2B5EF4-FFF2-40B4-BE49-F238E27FC236}">
                <a16:creationId xmlns:a16="http://schemas.microsoft.com/office/drawing/2014/main" id="{4B5A4ADD-0CE0-354B-6BDF-98E350B7B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 Box 9">
            <a:extLst>
              <a:ext uri="{FF2B5EF4-FFF2-40B4-BE49-F238E27FC236}">
                <a16:creationId xmlns:a16="http://schemas.microsoft.com/office/drawing/2014/main" id="{7CEB7A78-EFB6-8120-CB06-5080807D8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/>
              <a:t> </a:t>
            </a:r>
          </a:p>
        </p:txBody>
      </p:sp>
      <p:pic>
        <p:nvPicPr>
          <p:cNvPr id="43016" name="Picture 6">
            <a:extLst>
              <a:ext uri="{FF2B5EF4-FFF2-40B4-BE49-F238E27FC236}">
                <a16:creationId xmlns:a16="http://schemas.microsoft.com/office/drawing/2014/main" id="{0AAAFC11-62CB-A619-F51E-213D1FBD281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7" name="Tekstvak 9">
            <a:extLst>
              <a:ext uri="{FF2B5EF4-FFF2-40B4-BE49-F238E27FC236}">
                <a16:creationId xmlns:a16="http://schemas.microsoft.com/office/drawing/2014/main" id="{8E36720C-04BE-F703-E02D-38EF42BE8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4135438"/>
            <a:ext cx="4537075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/>
              <a:t> </a:t>
            </a:r>
            <a:r>
              <a:rPr lang="nl-NL" altLang="nl-NL" sz="2800" dirty="0">
                <a:solidFill>
                  <a:schemeClr val="tx1"/>
                </a:solidFill>
              </a:rPr>
              <a:t>Wat we zien komt in het korte termijn geheugen (werkgeheugen) waar het wordt vergeleken met dat wat in het lange termijn geheugen zit.</a:t>
            </a:r>
          </a:p>
        </p:txBody>
      </p:sp>
      <p:pic>
        <p:nvPicPr>
          <p:cNvPr id="43018" name="Picture 2" descr="http://www.zweefvliegopleiding.nl/LAPL(S)/menselijke%20prestaties/afbeeldingen%20hp/TOT%20ZIENS.jpg">
            <a:extLst>
              <a:ext uri="{FF2B5EF4-FFF2-40B4-BE49-F238E27FC236}">
                <a16:creationId xmlns:a16="http://schemas.microsoft.com/office/drawing/2014/main" id="{C2B86999-C19C-9F68-1852-C9A732DF6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5175"/>
            <a:ext cx="37846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4" descr="http://www.zweefvliegopleiding.nl/LAPL(S)/menselijke%20prestaties/afbeeldingen%20hp/visuele_illusie.gif">
            <a:extLst>
              <a:ext uri="{FF2B5EF4-FFF2-40B4-BE49-F238E27FC236}">
                <a16:creationId xmlns:a16="http://schemas.microsoft.com/office/drawing/2014/main" id="{1E4B2BDA-7B8F-F425-C48C-9CF66326F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365625"/>
            <a:ext cx="370205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Picture 6" descr="http://www.zweefvliegopleiding.nl/LAPL(S)/menselijke%20prestaties/afbeeldingen%20hp/illusie_1.jpg">
            <a:extLst>
              <a:ext uri="{FF2B5EF4-FFF2-40B4-BE49-F238E27FC236}">
                <a16:creationId xmlns:a16="http://schemas.microsoft.com/office/drawing/2014/main" id="{D8BFCA81-2098-E1E6-8360-19E17660C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765175"/>
            <a:ext cx="452437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1" name="Text Box 6">
            <a:extLst>
              <a:ext uri="{FF2B5EF4-FFF2-40B4-BE49-F238E27FC236}">
                <a16:creationId xmlns:a16="http://schemas.microsoft.com/office/drawing/2014/main" id="{C55AB9E2-890A-4FDC-F2A8-8CA5558DA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44450"/>
            <a:ext cx="60035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2.3.1 Het menselijk informatieproces</a:t>
            </a:r>
          </a:p>
        </p:txBody>
      </p:sp>
      <p:sp>
        <p:nvSpPr>
          <p:cNvPr id="2" name="Line 2">
            <a:extLst>
              <a:ext uri="{FF2B5EF4-FFF2-40B4-BE49-F238E27FC236}">
                <a16:creationId xmlns:a16="http://schemas.microsoft.com/office/drawing/2014/main" id="{A19545EC-3A97-2853-32E2-C63BCFC2ECE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>
            <a:extLst>
              <a:ext uri="{FF2B5EF4-FFF2-40B4-BE49-F238E27FC236}">
                <a16:creationId xmlns:a16="http://schemas.microsoft.com/office/drawing/2014/main" id="{86E5DA17-E59D-6678-36F9-8D311D27F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44036" name="Rectangle 4">
            <a:extLst>
              <a:ext uri="{FF2B5EF4-FFF2-40B4-BE49-F238E27FC236}">
                <a16:creationId xmlns:a16="http://schemas.microsoft.com/office/drawing/2014/main" id="{E90A314D-8EB3-5770-42B7-315978C82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44037" name="Rectangle 5">
            <a:extLst>
              <a:ext uri="{FF2B5EF4-FFF2-40B4-BE49-F238E27FC236}">
                <a16:creationId xmlns:a16="http://schemas.microsoft.com/office/drawing/2014/main" id="{65C00F39-D026-FF65-39E6-D7E880E19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44038" name="Picture 7" descr="LOGO PEGASE">
            <a:extLst>
              <a:ext uri="{FF2B5EF4-FFF2-40B4-BE49-F238E27FC236}">
                <a16:creationId xmlns:a16="http://schemas.microsoft.com/office/drawing/2014/main" id="{D774EB5C-AA2C-AAD5-FDDF-218B0E073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6">
            <a:extLst>
              <a:ext uri="{FF2B5EF4-FFF2-40B4-BE49-F238E27FC236}">
                <a16:creationId xmlns:a16="http://schemas.microsoft.com/office/drawing/2014/main" id="{DE63AD2D-7693-F3FC-F75A-09BB538DBA7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1" name="Tekstvak 9">
            <a:extLst>
              <a:ext uri="{FF2B5EF4-FFF2-40B4-BE49-F238E27FC236}">
                <a16:creationId xmlns:a16="http://schemas.microsoft.com/office/drawing/2014/main" id="{F81B7B9D-7714-7BE4-CE45-33DA5677A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765175"/>
            <a:ext cx="7704137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/>
              <a:t> </a:t>
            </a:r>
            <a:r>
              <a:rPr lang="nl-NL" altLang="nl-NL" sz="2800" dirty="0">
                <a:solidFill>
                  <a:schemeClr val="tx1"/>
                </a:solidFill>
              </a:rPr>
              <a:t>Het centrale besluitvormingskanaal is de plaats waar we uit een aantal alternatieven keuzes maken. 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Wij houden steeds een aantal doelen voor ogen. Bij </a:t>
            </a:r>
            <a:r>
              <a:rPr lang="nl-NL" altLang="nl-NL" sz="2800" dirty="0" err="1">
                <a:solidFill>
                  <a:schemeClr val="tx1"/>
                </a:solidFill>
              </a:rPr>
              <a:t>thermieken</a:t>
            </a:r>
            <a:r>
              <a:rPr lang="nl-NL" altLang="nl-NL" sz="2800" dirty="0">
                <a:solidFill>
                  <a:schemeClr val="tx1"/>
                </a:solidFill>
              </a:rPr>
              <a:t> houden we de veiligheid in de gaten, we willen vliegen en niet vallen en kiezen voor voldoende snelheid. We willen optimaal omhoog en kiezen voor optimale klimsnelheid. 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We willen geen botsing en kiezen voor voortdurend scannen van de omgeving waar we vliegen. 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Deze zaken kunnen we leren, de ervaringen slaan we op in het lange termijn geheugen.</a:t>
            </a:r>
          </a:p>
        </p:txBody>
      </p:sp>
      <p:sp>
        <p:nvSpPr>
          <p:cNvPr id="44042" name="Text Box 6">
            <a:extLst>
              <a:ext uri="{FF2B5EF4-FFF2-40B4-BE49-F238E27FC236}">
                <a16:creationId xmlns:a16="http://schemas.microsoft.com/office/drawing/2014/main" id="{52E86217-0F07-CC90-ED41-813220EB0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907" y="65844"/>
            <a:ext cx="66848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2.3.2 Het centrale besluitvormingskanaal</a:t>
            </a:r>
          </a:p>
        </p:txBody>
      </p:sp>
      <p:pic>
        <p:nvPicPr>
          <p:cNvPr id="44043" name="Picture 16" descr="WINDZAK AUE">
            <a:extLst>
              <a:ext uri="{FF2B5EF4-FFF2-40B4-BE49-F238E27FC236}">
                <a16:creationId xmlns:a16="http://schemas.microsoft.com/office/drawing/2014/main" id="{71C5A298-22F3-A158-54C9-8D6B2C662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0" r="31030"/>
          <a:stretch>
            <a:fillRect/>
          </a:stretch>
        </p:blipFill>
        <p:spPr bwMode="auto">
          <a:xfrm>
            <a:off x="34925" y="765175"/>
            <a:ext cx="15176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ine 2">
            <a:extLst>
              <a:ext uri="{FF2B5EF4-FFF2-40B4-BE49-F238E27FC236}">
                <a16:creationId xmlns:a16="http://schemas.microsoft.com/office/drawing/2014/main" id="{46E9A69F-5EF0-6633-9494-D2968D8F627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>
            <a:extLst>
              <a:ext uri="{FF2B5EF4-FFF2-40B4-BE49-F238E27FC236}">
                <a16:creationId xmlns:a16="http://schemas.microsoft.com/office/drawing/2014/main" id="{4A5B988F-3A30-3928-D6B6-5D968DB48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45060" name="Rectangle 4">
            <a:extLst>
              <a:ext uri="{FF2B5EF4-FFF2-40B4-BE49-F238E27FC236}">
                <a16:creationId xmlns:a16="http://schemas.microsoft.com/office/drawing/2014/main" id="{55604E3A-CD2F-46CA-5049-72A490681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45061" name="Rectangle 5">
            <a:extLst>
              <a:ext uri="{FF2B5EF4-FFF2-40B4-BE49-F238E27FC236}">
                <a16:creationId xmlns:a16="http://schemas.microsoft.com/office/drawing/2014/main" id="{19C8F284-8603-419B-F0C7-B1141F178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45062" name="Picture 7" descr="LOGO PEGASE">
            <a:extLst>
              <a:ext uri="{FF2B5EF4-FFF2-40B4-BE49-F238E27FC236}">
                <a16:creationId xmlns:a16="http://schemas.microsoft.com/office/drawing/2014/main" id="{8F391DB9-5761-DE22-86FE-2F7B226BD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6">
            <a:extLst>
              <a:ext uri="{FF2B5EF4-FFF2-40B4-BE49-F238E27FC236}">
                <a16:creationId xmlns:a16="http://schemas.microsoft.com/office/drawing/2014/main" id="{1222714B-89F1-F2A5-B2A6-9DCCF935F71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Tekstvak 9">
            <a:extLst>
              <a:ext uri="{FF2B5EF4-FFF2-40B4-BE49-F238E27FC236}">
                <a16:creationId xmlns:a16="http://schemas.microsoft.com/office/drawing/2014/main" id="{2B92887C-1313-0474-149C-E264125F7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1844675"/>
            <a:ext cx="4572000" cy="3108325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nl-NL" sz="2800" dirty="0">
                <a:latin typeface="Arial" charset="0"/>
                <a:cs typeface="Arial" charset="0"/>
              </a:rPr>
              <a:t>Te veel of te weinig </a:t>
            </a:r>
            <a:r>
              <a:rPr lang="nl-NL" sz="2800" dirty="0" err="1">
                <a:latin typeface="Arial" charset="0"/>
                <a:cs typeface="Arial" charset="0"/>
              </a:rPr>
              <a:t>arousal</a:t>
            </a:r>
            <a:r>
              <a:rPr lang="nl-NL" sz="2800" dirty="0">
                <a:latin typeface="Arial" charset="0"/>
                <a:cs typeface="Arial" charset="0"/>
              </a:rPr>
              <a:t> (alertheid) is niet optimaal is. 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nl-NL" sz="2800" dirty="0">
                <a:latin typeface="Arial" charset="0"/>
                <a:cs typeface="Arial" charset="0"/>
              </a:rPr>
              <a:t> Als de alertheid heel laag is vallen we bijna in slaap. 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nl-NL" sz="2800" dirty="0">
                <a:latin typeface="Arial" charset="0"/>
                <a:cs typeface="Arial" charset="0"/>
              </a:rPr>
              <a:t> De hoogste staat van </a:t>
            </a:r>
            <a:r>
              <a:rPr lang="nl-NL" sz="2800" dirty="0" err="1">
                <a:latin typeface="Arial" charset="0"/>
                <a:cs typeface="Arial" charset="0"/>
              </a:rPr>
              <a:t>arousal</a:t>
            </a:r>
            <a:r>
              <a:rPr lang="nl-NL" sz="2800" dirty="0">
                <a:latin typeface="Arial" charset="0"/>
                <a:cs typeface="Arial" charset="0"/>
              </a:rPr>
              <a:t> is paniek. </a:t>
            </a:r>
          </a:p>
        </p:txBody>
      </p:sp>
      <p:sp>
        <p:nvSpPr>
          <p:cNvPr id="45066" name="Text Box 6">
            <a:extLst>
              <a:ext uri="{FF2B5EF4-FFF2-40B4-BE49-F238E27FC236}">
                <a16:creationId xmlns:a16="http://schemas.microsoft.com/office/drawing/2014/main" id="{6B52137A-EC57-E492-CDA7-3C1C610D5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0340" y="66865"/>
            <a:ext cx="41633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2.3.3 Spanning en stress</a:t>
            </a:r>
          </a:p>
        </p:txBody>
      </p:sp>
      <p:pic>
        <p:nvPicPr>
          <p:cNvPr id="45067" name="Afbeelding 10" descr="arousal.jpg">
            <a:extLst>
              <a:ext uri="{FF2B5EF4-FFF2-40B4-BE49-F238E27FC236}">
                <a16:creationId xmlns:a16="http://schemas.microsoft.com/office/drawing/2014/main" id="{6F58F942-9924-90BC-63E3-F36598C47E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"/>
          <a:stretch>
            <a:fillRect/>
          </a:stretch>
        </p:blipFill>
        <p:spPr bwMode="auto">
          <a:xfrm>
            <a:off x="179388" y="1844675"/>
            <a:ext cx="4229100" cy="314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8" name="Tekstvak 9">
            <a:extLst>
              <a:ext uri="{FF2B5EF4-FFF2-40B4-BE49-F238E27FC236}">
                <a16:creationId xmlns:a16="http://schemas.microsoft.com/office/drawing/2014/main" id="{30FEB2FC-7E9E-BA57-D00B-8FBB3D2B0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836613"/>
            <a:ext cx="87852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/>
              <a:t> </a:t>
            </a:r>
            <a:r>
              <a:rPr lang="nl-NL" altLang="nl-NL" sz="2800" dirty="0">
                <a:solidFill>
                  <a:schemeClr val="tx1"/>
                </a:solidFill>
              </a:rPr>
              <a:t>Een korte tijd enige stress is natuurlijk en verhoogt de prestatie.</a:t>
            </a:r>
          </a:p>
        </p:txBody>
      </p:sp>
      <p:sp>
        <p:nvSpPr>
          <p:cNvPr id="45069" name="Tekstvak 9">
            <a:extLst>
              <a:ext uri="{FF2B5EF4-FFF2-40B4-BE49-F238E27FC236}">
                <a16:creationId xmlns:a16="http://schemas.microsoft.com/office/drawing/2014/main" id="{D3729915-365A-F093-7E9E-566A4F77A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13325"/>
            <a:ext cx="91440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/>
              <a:t> </a:t>
            </a:r>
            <a:r>
              <a:rPr lang="nl-NL" altLang="nl-NL" sz="2800" dirty="0">
                <a:solidFill>
                  <a:schemeClr val="tx1"/>
                </a:solidFill>
              </a:rPr>
              <a:t>Stress kan ook te groot worden en werkt dan negatief.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Bij teveel stress neemt de kans op vergissingen toe en de vlieger is niet meer geschikt om te vliegen. 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Chronische stress </a:t>
            </a:r>
          </a:p>
        </p:txBody>
      </p:sp>
      <p:sp>
        <p:nvSpPr>
          <p:cNvPr id="2" name="Line 2">
            <a:extLst>
              <a:ext uri="{FF2B5EF4-FFF2-40B4-BE49-F238E27FC236}">
                <a16:creationId xmlns:a16="http://schemas.microsoft.com/office/drawing/2014/main" id="{EC35C103-D781-333D-DA91-35157EDA90F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>
            <a:extLst>
              <a:ext uri="{FF2B5EF4-FFF2-40B4-BE49-F238E27FC236}">
                <a16:creationId xmlns:a16="http://schemas.microsoft.com/office/drawing/2014/main" id="{9389A2FF-BD5B-F5B5-B78E-0EFF40F27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46084" name="Rectangle 4">
            <a:extLst>
              <a:ext uri="{FF2B5EF4-FFF2-40B4-BE49-F238E27FC236}">
                <a16:creationId xmlns:a16="http://schemas.microsoft.com/office/drawing/2014/main" id="{04535311-ACF6-CC51-C78D-CD6489719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46085" name="Rectangle 5">
            <a:extLst>
              <a:ext uri="{FF2B5EF4-FFF2-40B4-BE49-F238E27FC236}">
                <a16:creationId xmlns:a16="http://schemas.microsoft.com/office/drawing/2014/main" id="{83BE1797-1312-AEF3-CE37-B10E206A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46086" name="Picture 7" descr="LOGO PEGASE">
            <a:extLst>
              <a:ext uri="{FF2B5EF4-FFF2-40B4-BE49-F238E27FC236}">
                <a16:creationId xmlns:a16="http://schemas.microsoft.com/office/drawing/2014/main" id="{6E85951B-0E5C-2372-55EE-E0D1E5F3E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6">
            <a:extLst>
              <a:ext uri="{FF2B5EF4-FFF2-40B4-BE49-F238E27FC236}">
                <a16:creationId xmlns:a16="http://schemas.microsoft.com/office/drawing/2014/main" id="{CA666102-44EA-420F-5280-0F6A3E48275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9" name="Tekstvak 9">
            <a:extLst>
              <a:ext uri="{FF2B5EF4-FFF2-40B4-BE49-F238E27FC236}">
                <a16:creationId xmlns:a16="http://schemas.microsoft.com/office/drawing/2014/main" id="{5D4F7E7F-D375-14D3-C263-D1FCFA0A5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6146800"/>
            <a:ext cx="89646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/>
              <a:t> </a:t>
            </a:r>
            <a:r>
              <a:rPr lang="nl-NL" altLang="nl-NL" sz="2800" dirty="0">
                <a:solidFill>
                  <a:schemeClr val="tx1"/>
                </a:solidFill>
              </a:rPr>
              <a:t>Rasmussen onderscheidt drie levels of performance.</a:t>
            </a:r>
          </a:p>
        </p:txBody>
      </p:sp>
      <p:sp>
        <p:nvSpPr>
          <p:cNvPr id="46090" name="Text Box 6">
            <a:extLst>
              <a:ext uri="{FF2B5EF4-FFF2-40B4-BE49-F238E27FC236}">
                <a16:creationId xmlns:a16="http://schemas.microsoft.com/office/drawing/2014/main" id="{6D519352-A021-351D-8F63-34522DED9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888" y="96838"/>
            <a:ext cx="50433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2.3.4 Inzicht en besluitvorming</a:t>
            </a:r>
          </a:p>
        </p:txBody>
      </p:sp>
      <p:pic>
        <p:nvPicPr>
          <p:cNvPr id="46091" name="Afbeelding 10" descr="rasmussen.jpg">
            <a:extLst>
              <a:ext uri="{FF2B5EF4-FFF2-40B4-BE49-F238E27FC236}">
                <a16:creationId xmlns:a16="http://schemas.microsoft.com/office/drawing/2014/main" id="{6C8E3EDC-C342-05BF-7128-23CD175881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82638"/>
            <a:ext cx="8689975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ine 2">
            <a:extLst>
              <a:ext uri="{FF2B5EF4-FFF2-40B4-BE49-F238E27FC236}">
                <a16:creationId xmlns:a16="http://schemas.microsoft.com/office/drawing/2014/main" id="{057135F3-170F-9E69-B742-EE0EF684129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>
            <a:extLst>
              <a:ext uri="{FF2B5EF4-FFF2-40B4-BE49-F238E27FC236}">
                <a16:creationId xmlns:a16="http://schemas.microsoft.com/office/drawing/2014/main" id="{ED6B67A0-2407-293B-2B7F-C9D7A3D8C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47108" name="Rectangle 4">
            <a:extLst>
              <a:ext uri="{FF2B5EF4-FFF2-40B4-BE49-F238E27FC236}">
                <a16:creationId xmlns:a16="http://schemas.microsoft.com/office/drawing/2014/main" id="{24DA3DCE-D111-5C01-0A59-DC2FB6677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id="{8AB1E42F-96BD-2D5D-CF32-340FD6ADD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47110" name="Picture 7" descr="LOGO PEGASE">
            <a:extLst>
              <a:ext uri="{FF2B5EF4-FFF2-40B4-BE49-F238E27FC236}">
                <a16:creationId xmlns:a16="http://schemas.microsoft.com/office/drawing/2014/main" id="{5C8F8CA8-E0EC-CEF0-A376-4464603E9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6">
            <a:extLst>
              <a:ext uri="{FF2B5EF4-FFF2-40B4-BE49-F238E27FC236}">
                <a16:creationId xmlns:a16="http://schemas.microsoft.com/office/drawing/2014/main" id="{CB21E234-6479-6A09-6E14-AE0DCE3E208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3" name="Tekstvak 9">
            <a:extLst>
              <a:ext uri="{FF2B5EF4-FFF2-40B4-BE49-F238E27FC236}">
                <a16:creationId xmlns:a16="http://schemas.microsoft.com/office/drawing/2014/main" id="{BA0F67C7-4D42-F6C0-5644-3FB6B5AEF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5949950"/>
            <a:ext cx="3708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/>
              <a:t>.</a:t>
            </a:r>
          </a:p>
        </p:txBody>
      </p:sp>
      <p:sp>
        <p:nvSpPr>
          <p:cNvPr id="47114" name="Text Box 6">
            <a:extLst>
              <a:ext uri="{FF2B5EF4-FFF2-40B4-BE49-F238E27FC236}">
                <a16:creationId xmlns:a16="http://schemas.microsoft.com/office/drawing/2014/main" id="{659B7BF0-BC20-CA86-B383-29C2023D2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888" y="96838"/>
            <a:ext cx="50433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2.3.4 Inzicht en besluitvorming</a:t>
            </a:r>
          </a:p>
        </p:txBody>
      </p:sp>
      <p:pic>
        <p:nvPicPr>
          <p:cNvPr id="47115" name="Afbeelding 10" descr="rasmussen 2.png">
            <a:extLst>
              <a:ext uri="{FF2B5EF4-FFF2-40B4-BE49-F238E27FC236}">
                <a16:creationId xmlns:a16="http://schemas.microsoft.com/office/drawing/2014/main" id="{2DF0409E-D048-5050-7B9D-B929F5DF6A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60413"/>
            <a:ext cx="8605838" cy="583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ine 2">
            <a:extLst>
              <a:ext uri="{FF2B5EF4-FFF2-40B4-BE49-F238E27FC236}">
                <a16:creationId xmlns:a16="http://schemas.microsoft.com/office/drawing/2014/main" id="{0D8C2798-41E2-ADBC-EB45-B0F2D9EBBB4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>
            <a:extLst>
              <a:ext uri="{FF2B5EF4-FFF2-40B4-BE49-F238E27FC236}">
                <a16:creationId xmlns:a16="http://schemas.microsoft.com/office/drawing/2014/main" id="{19C3C769-DB45-668E-1E03-94A2C1E42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966C2D0A-EA9C-1637-95F4-31F67A4DB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96E7F845-5313-AC1E-1525-7BA8D7F7D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17414" name="Picture 7" descr="LOGO PEGASE">
            <a:extLst>
              <a:ext uri="{FF2B5EF4-FFF2-40B4-BE49-F238E27FC236}">
                <a16:creationId xmlns:a16="http://schemas.microsoft.com/office/drawing/2014/main" id="{D912D19B-A176-FCDB-F758-510873D89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9">
            <a:extLst>
              <a:ext uri="{FF2B5EF4-FFF2-40B4-BE49-F238E27FC236}">
                <a16:creationId xmlns:a16="http://schemas.microsoft.com/office/drawing/2014/main" id="{D75D344A-C01F-3D68-BD09-F6367A9C0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/>
              <a:t> </a:t>
            </a:r>
          </a:p>
        </p:txBody>
      </p:sp>
      <p:pic>
        <p:nvPicPr>
          <p:cNvPr id="17416" name="Picture 6">
            <a:extLst>
              <a:ext uri="{FF2B5EF4-FFF2-40B4-BE49-F238E27FC236}">
                <a16:creationId xmlns:a16="http://schemas.microsoft.com/office/drawing/2014/main" id="{4F4A4219-291F-4D55-D27A-11EFF823866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ekstvak 9">
            <a:extLst>
              <a:ext uri="{FF2B5EF4-FFF2-40B4-BE49-F238E27FC236}">
                <a16:creationId xmlns:a16="http://schemas.microsoft.com/office/drawing/2014/main" id="{3FCB6C25-F7F3-2603-5BD8-A5BD51DD9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8542" y="796200"/>
            <a:ext cx="4644008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400" dirty="0">
                <a:solidFill>
                  <a:schemeClr val="tx1"/>
                </a:solidFill>
              </a:rPr>
              <a:t> Zuurstof wordt gebonden aan het molecuul hemoglobine in de rode bloedlichaampjes.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400" dirty="0">
                <a:solidFill>
                  <a:schemeClr val="tx1"/>
                </a:solidFill>
              </a:rPr>
              <a:t> Saturatie staat voor het percentage hemoglobine wat zuurstof aan zich heeft gebonden. 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400" dirty="0">
                <a:solidFill>
                  <a:schemeClr val="tx1"/>
                </a:solidFill>
              </a:rPr>
              <a:t> Bij een zuurstofsaturatie tussen 90 en 98% kan een mens normaal functioneren.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400" dirty="0">
                <a:solidFill>
                  <a:schemeClr val="tx1"/>
                </a:solidFill>
              </a:rPr>
              <a:t>  Bij toenemende hoogte neemt de druk af en wordt het moeilijker voor het bloed om zuurstof te koppelen aan het hemoglobine molecuul.</a:t>
            </a:r>
          </a:p>
        </p:txBody>
      </p:sp>
      <p:sp>
        <p:nvSpPr>
          <p:cNvPr id="2" name="Line 2">
            <a:extLst>
              <a:ext uri="{FF2B5EF4-FFF2-40B4-BE49-F238E27FC236}">
                <a16:creationId xmlns:a16="http://schemas.microsoft.com/office/drawing/2014/main" id="{B19A68BC-D6E6-F085-F711-2827D49C64B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pic>
        <p:nvPicPr>
          <p:cNvPr id="5" name="Afbeelding 4" descr="Afbeelding met tekst, schermopname, lijn, Perceel&#10;&#10;Automatisch gegenereerde beschrijving">
            <a:extLst>
              <a:ext uri="{FF2B5EF4-FFF2-40B4-BE49-F238E27FC236}">
                <a16:creationId xmlns:a16="http://schemas.microsoft.com/office/drawing/2014/main" id="{0072BC6A-C7B5-CF08-584F-FEA0D616E0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0" y="-36513"/>
            <a:ext cx="4297680" cy="6858000"/>
          </a:xfrm>
          <a:prstGeom prst="rect">
            <a:avLst/>
          </a:prstGeom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F963E9F3-5EFF-8704-FF73-DBA55A775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808" y="24468"/>
            <a:ext cx="4682692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2.4 Het gebruik van zuurstof</a:t>
            </a:r>
          </a:p>
        </p:txBody>
      </p:sp>
    </p:spTree>
    <p:extLst>
      <p:ext uri="{BB962C8B-B14F-4D97-AF65-F5344CB8AC3E}">
        <p14:creationId xmlns:p14="http://schemas.microsoft.com/office/powerpoint/2010/main" val="1827761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>
            <a:extLst>
              <a:ext uri="{FF2B5EF4-FFF2-40B4-BE49-F238E27FC236}">
                <a16:creationId xmlns:a16="http://schemas.microsoft.com/office/drawing/2014/main" id="{63A1B43E-27B9-24EC-37C8-B0B41B46D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A7416A72-5C73-9C04-6E1B-CA56F9EF5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8437" name="Rectangle 5">
            <a:extLst>
              <a:ext uri="{FF2B5EF4-FFF2-40B4-BE49-F238E27FC236}">
                <a16:creationId xmlns:a16="http://schemas.microsoft.com/office/drawing/2014/main" id="{1DE3CFEF-3BF0-F082-BA82-F84741FA0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18438" name="Picture 7" descr="LOGO PEGASE">
            <a:extLst>
              <a:ext uri="{FF2B5EF4-FFF2-40B4-BE49-F238E27FC236}">
                <a16:creationId xmlns:a16="http://schemas.microsoft.com/office/drawing/2014/main" id="{F2140449-A5EB-E93B-6233-D74118AB5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 Box 9">
            <a:extLst>
              <a:ext uri="{FF2B5EF4-FFF2-40B4-BE49-F238E27FC236}">
                <a16:creationId xmlns:a16="http://schemas.microsoft.com/office/drawing/2014/main" id="{2B699FD9-E631-8F48-B390-8617D3106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/>
              <a:t> </a:t>
            </a:r>
          </a:p>
        </p:txBody>
      </p:sp>
      <p:pic>
        <p:nvPicPr>
          <p:cNvPr id="18440" name="Picture 6">
            <a:extLst>
              <a:ext uri="{FF2B5EF4-FFF2-40B4-BE49-F238E27FC236}">
                <a16:creationId xmlns:a16="http://schemas.microsoft.com/office/drawing/2014/main" id="{CADF1A4A-34E7-1C3A-9C32-88754FEC0A7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Tekstvak 9">
            <a:extLst>
              <a:ext uri="{FF2B5EF4-FFF2-40B4-BE49-F238E27FC236}">
                <a16:creationId xmlns:a16="http://schemas.microsoft.com/office/drawing/2014/main" id="{A52285B6-4B94-057F-3910-9ACC1FC4C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765175"/>
            <a:ext cx="7561263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</a:pPr>
            <a:r>
              <a:rPr lang="nl-NL" altLang="nl-NL" sz="2800" dirty="0">
                <a:solidFill>
                  <a:schemeClr val="bg1"/>
                </a:solidFill>
              </a:rPr>
              <a:t>Symptomen van zuurstofgebrek?</a:t>
            </a:r>
            <a:r>
              <a:rPr lang="nl-NL" altLang="nl-NL" sz="2800" dirty="0"/>
              <a:t>  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/>
              <a:t> </a:t>
            </a:r>
            <a:r>
              <a:rPr lang="nl-NL" altLang="nl-NL" sz="2800" dirty="0">
                <a:solidFill>
                  <a:schemeClr val="tx1"/>
                </a:solidFill>
              </a:rPr>
              <a:t>Blauwe verkleuring van nagels en lippen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euforisch gevoel, 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dieper ademhalen, 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slechtere reactietijd, 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niet goed besluiten kunnen nemen, 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hoofdpijn, duizelig worden, misselijkheid, 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afname gezichtsvermogen, tintelende vingers en tenen. 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De vlieger reageert niet meer juist op de aanwijzingen van zijn instrumenten. 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Zijn gedrag lijkt op iemand die dronken is.</a:t>
            </a:r>
          </a:p>
          <a:p>
            <a:pPr eaLnBrk="1" hangingPunct="1">
              <a:buClr>
                <a:srgbClr val="FF3300"/>
              </a:buClr>
            </a:pPr>
            <a:r>
              <a:rPr lang="nl-NL" altLang="nl-NL" sz="2800" dirty="0">
                <a:solidFill>
                  <a:schemeClr val="tx1"/>
                </a:solidFill>
              </a:rPr>
              <a:t>=&gt;&gt; </a:t>
            </a:r>
            <a:r>
              <a:rPr lang="nl-NL" altLang="nl-NL" sz="2800" dirty="0">
                <a:solidFill>
                  <a:schemeClr val="accent6">
                    <a:lumMod val="50000"/>
                  </a:schemeClr>
                </a:solidFill>
              </a:rPr>
              <a:t>Boven 10.000 ft zuurstofinstallatie gebruiken!</a:t>
            </a:r>
          </a:p>
        </p:txBody>
      </p:sp>
      <p:pic>
        <p:nvPicPr>
          <p:cNvPr id="18443" name="Picture 16" descr="WINDZAK AUE">
            <a:extLst>
              <a:ext uri="{FF2B5EF4-FFF2-40B4-BE49-F238E27FC236}">
                <a16:creationId xmlns:a16="http://schemas.microsoft.com/office/drawing/2014/main" id="{A986B365-E6AF-2A47-EA50-C5509F8D3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0" r="31030"/>
          <a:stretch>
            <a:fillRect/>
          </a:stretch>
        </p:blipFill>
        <p:spPr bwMode="auto">
          <a:xfrm>
            <a:off x="250825" y="836613"/>
            <a:ext cx="15176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ine 2">
            <a:extLst>
              <a:ext uri="{FF2B5EF4-FFF2-40B4-BE49-F238E27FC236}">
                <a16:creationId xmlns:a16="http://schemas.microsoft.com/office/drawing/2014/main" id="{0E53AD73-33E5-99D8-EC28-EDA0BA09985D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575824DF-A4BC-8DF6-D6DF-7C3CE00D8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808" y="24468"/>
            <a:ext cx="46826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2.4 Het gebruik van zuurstof</a:t>
            </a:r>
          </a:p>
        </p:txBody>
      </p:sp>
    </p:spTree>
    <p:extLst>
      <p:ext uri="{BB962C8B-B14F-4D97-AF65-F5344CB8AC3E}">
        <p14:creationId xmlns:p14="http://schemas.microsoft.com/office/powerpoint/2010/main" val="422651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4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4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4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4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4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4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4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4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4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44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44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44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44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>
            <a:extLst>
              <a:ext uri="{FF2B5EF4-FFF2-40B4-BE49-F238E27FC236}">
                <a16:creationId xmlns:a16="http://schemas.microsoft.com/office/drawing/2014/main" id="{19C3C769-DB45-668E-1E03-94A2C1E42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966C2D0A-EA9C-1637-95F4-31F67A4DB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96E7F845-5313-AC1E-1525-7BA8D7F7D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17414" name="Picture 7" descr="LOGO PEGASE">
            <a:extLst>
              <a:ext uri="{FF2B5EF4-FFF2-40B4-BE49-F238E27FC236}">
                <a16:creationId xmlns:a16="http://schemas.microsoft.com/office/drawing/2014/main" id="{D912D19B-A176-FCDB-F758-510873D89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9">
            <a:extLst>
              <a:ext uri="{FF2B5EF4-FFF2-40B4-BE49-F238E27FC236}">
                <a16:creationId xmlns:a16="http://schemas.microsoft.com/office/drawing/2014/main" id="{D75D344A-C01F-3D68-BD09-F6367A9C0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/>
              <a:t> </a:t>
            </a:r>
          </a:p>
        </p:txBody>
      </p:sp>
      <p:pic>
        <p:nvPicPr>
          <p:cNvPr id="17416" name="Picture 6">
            <a:extLst>
              <a:ext uri="{FF2B5EF4-FFF2-40B4-BE49-F238E27FC236}">
                <a16:creationId xmlns:a16="http://schemas.microsoft.com/office/drawing/2014/main" id="{4F4A4219-291F-4D55-D27A-11EFF823866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ekstvak 9">
            <a:extLst>
              <a:ext uri="{FF2B5EF4-FFF2-40B4-BE49-F238E27FC236}">
                <a16:creationId xmlns:a16="http://schemas.microsoft.com/office/drawing/2014/main" id="{3FCB6C25-F7F3-2603-5BD8-A5BD51DD9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5445125"/>
            <a:ext cx="6372225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Bij een zuurstofsaturatie tussen 90 en 98% kan een mens normaal functioneren. </a:t>
            </a:r>
          </a:p>
        </p:txBody>
      </p:sp>
      <p:pic>
        <p:nvPicPr>
          <p:cNvPr id="17419" name="Afbeelding 10" descr="zuurstofsaturatie en hoogte.jpg">
            <a:extLst>
              <a:ext uri="{FF2B5EF4-FFF2-40B4-BE49-F238E27FC236}">
                <a16:creationId xmlns:a16="http://schemas.microsoft.com/office/drawing/2014/main" id="{40FEBF4C-E6D0-C19A-A6BD-4D9059A906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765175"/>
            <a:ext cx="6121400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2" descr="http://www.zweefvliegopleiding.nl/LAPL(S)/menselijke%20prestaties/afbeeldingen%20hp/luchtdruk%20en%20hoogte.jpg">
            <a:extLst>
              <a:ext uri="{FF2B5EF4-FFF2-40B4-BE49-F238E27FC236}">
                <a16:creationId xmlns:a16="http://schemas.microsoft.com/office/drawing/2014/main" id="{2CB2DA37-E3A8-47CD-7663-6BE60514B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8" r="6461"/>
          <a:stretch>
            <a:fillRect/>
          </a:stretch>
        </p:blipFill>
        <p:spPr bwMode="auto">
          <a:xfrm>
            <a:off x="111125" y="765175"/>
            <a:ext cx="244475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ine 2">
            <a:extLst>
              <a:ext uri="{FF2B5EF4-FFF2-40B4-BE49-F238E27FC236}">
                <a16:creationId xmlns:a16="http://schemas.microsoft.com/office/drawing/2014/main" id="{B19A68BC-D6E6-F085-F711-2827D49C64B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6DFEC74E-6486-2B41-7039-7E093F72D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808" y="24468"/>
            <a:ext cx="46826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2.4 Het gebruik van zuurstof</a:t>
            </a:r>
          </a:p>
        </p:txBody>
      </p:sp>
    </p:spTree>
    <p:extLst>
      <p:ext uri="{BB962C8B-B14F-4D97-AF65-F5344CB8AC3E}">
        <p14:creationId xmlns:p14="http://schemas.microsoft.com/office/powerpoint/2010/main" val="1919834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>
            <a:extLst>
              <a:ext uri="{FF2B5EF4-FFF2-40B4-BE49-F238E27FC236}">
                <a16:creationId xmlns:a16="http://schemas.microsoft.com/office/drawing/2014/main" id="{2A29EE67-8F47-03E8-3BBF-27E9F2992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2224B7C-56C8-4AA4-D486-96DA6A352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C8FD8889-2DB3-0A35-50CD-9AFEF723F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4102" name="Picture 7" descr="LOGO PEGASE">
            <a:extLst>
              <a:ext uri="{FF2B5EF4-FFF2-40B4-BE49-F238E27FC236}">
                <a16:creationId xmlns:a16="http://schemas.microsoft.com/office/drawing/2014/main" id="{82F8C56C-3CF4-0A17-81DE-8ABECDA4A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 Box 9">
            <a:extLst>
              <a:ext uri="{FF2B5EF4-FFF2-40B4-BE49-F238E27FC236}">
                <a16:creationId xmlns:a16="http://schemas.microsoft.com/office/drawing/2014/main" id="{56163144-B1E7-B6C4-A09B-C86CD300B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/>
              <a:t> </a:t>
            </a:r>
          </a:p>
        </p:txBody>
      </p:sp>
      <p:pic>
        <p:nvPicPr>
          <p:cNvPr id="4104" name="Picture 6">
            <a:extLst>
              <a:ext uri="{FF2B5EF4-FFF2-40B4-BE49-F238E27FC236}">
                <a16:creationId xmlns:a16="http://schemas.microsoft.com/office/drawing/2014/main" id="{2B692211-39E9-37B5-49EC-5412E579947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Tekstvak 9">
            <a:extLst>
              <a:ext uri="{FF2B5EF4-FFF2-40B4-BE49-F238E27FC236}">
                <a16:creationId xmlns:a16="http://schemas.microsoft.com/office/drawing/2014/main" id="{6F53C602-A0D9-8977-595B-A2BBEC9AF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5300663"/>
            <a:ext cx="903605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dirty="0"/>
              <a:t> </a:t>
            </a:r>
            <a:r>
              <a:rPr lang="nl-NL" altLang="nl-NL" sz="2800" dirty="0">
                <a:solidFill>
                  <a:schemeClr val="tx1"/>
                </a:solidFill>
              </a:rPr>
              <a:t>Gedurende de afgelopen 50 jaar is het aantal ongelukken in het verkeer en in de grote luchtvaart sterk gedaald</a:t>
            </a:r>
            <a:r>
              <a:rPr lang="nl-NL" altLang="nl-NL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106" name="Afbeelding 11" descr="verkeersdoden.jpg">
            <a:extLst>
              <a:ext uri="{FF2B5EF4-FFF2-40B4-BE49-F238E27FC236}">
                <a16:creationId xmlns:a16="http://schemas.microsoft.com/office/drawing/2014/main" id="{42937510-EBB4-2941-0D2B-14E4A2EBDD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765175"/>
            <a:ext cx="8604250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Text Box 6">
            <a:extLst>
              <a:ext uri="{FF2B5EF4-FFF2-40B4-BE49-F238E27FC236}">
                <a16:creationId xmlns:a16="http://schemas.microsoft.com/office/drawing/2014/main" id="{CDD46DAE-5450-53ED-A26E-6830CAB29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44450"/>
            <a:ext cx="4502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2.1 Ongevallen statistieken</a:t>
            </a:r>
          </a:p>
        </p:txBody>
      </p:sp>
      <p:sp>
        <p:nvSpPr>
          <p:cNvPr id="2" name="Line 2">
            <a:extLst>
              <a:ext uri="{FF2B5EF4-FFF2-40B4-BE49-F238E27FC236}">
                <a16:creationId xmlns:a16="http://schemas.microsoft.com/office/drawing/2014/main" id="{21754E21-074B-6885-D9FA-0456AAEB69C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>
            <a:extLst>
              <a:ext uri="{FF2B5EF4-FFF2-40B4-BE49-F238E27FC236}">
                <a16:creationId xmlns:a16="http://schemas.microsoft.com/office/drawing/2014/main" id="{19C3C769-DB45-668E-1E03-94A2C1E42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966C2D0A-EA9C-1637-95F4-31F67A4DB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96E7F845-5313-AC1E-1525-7BA8D7F7D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17414" name="Picture 7" descr="LOGO PEGASE">
            <a:extLst>
              <a:ext uri="{FF2B5EF4-FFF2-40B4-BE49-F238E27FC236}">
                <a16:creationId xmlns:a16="http://schemas.microsoft.com/office/drawing/2014/main" id="{D912D19B-A176-FCDB-F758-510873D89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9">
            <a:extLst>
              <a:ext uri="{FF2B5EF4-FFF2-40B4-BE49-F238E27FC236}">
                <a16:creationId xmlns:a16="http://schemas.microsoft.com/office/drawing/2014/main" id="{D75D344A-C01F-3D68-BD09-F6367A9C0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/>
              <a:t> </a:t>
            </a:r>
          </a:p>
        </p:txBody>
      </p:sp>
      <p:pic>
        <p:nvPicPr>
          <p:cNvPr id="17416" name="Picture 6">
            <a:extLst>
              <a:ext uri="{FF2B5EF4-FFF2-40B4-BE49-F238E27FC236}">
                <a16:creationId xmlns:a16="http://schemas.microsoft.com/office/drawing/2014/main" id="{4F4A4219-291F-4D55-D27A-11EFF823866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ekstvak 9">
            <a:extLst>
              <a:ext uri="{FF2B5EF4-FFF2-40B4-BE49-F238E27FC236}">
                <a16:creationId xmlns:a16="http://schemas.microsoft.com/office/drawing/2014/main" id="{3FCB6C25-F7F3-2603-5BD8-A5BD51DD9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2120" y="774054"/>
            <a:ext cx="3491880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Boven 10.000ft (boven zeeniveau) wordt met zuurstof gevlogen.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endParaRPr lang="nl-NL" altLang="nl-NL" sz="2800" dirty="0">
              <a:solidFill>
                <a:schemeClr val="tx1"/>
              </a:solidFill>
            </a:endParaRP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Hier zie je een on </a:t>
            </a:r>
            <a:r>
              <a:rPr lang="nl-NL" altLang="nl-NL" sz="2800" dirty="0" err="1">
                <a:solidFill>
                  <a:schemeClr val="tx1"/>
                </a:solidFill>
              </a:rPr>
              <a:t>demand</a:t>
            </a:r>
            <a:r>
              <a:rPr lang="nl-NL" altLang="nl-NL" sz="2800" dirty="0">
                <a:solidFill>
                  <a:schemeClr val="tx1"/>
                </a:solidFill>
              </a:rPr>
              <a:t> zuurstof-systeem.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endParaRPr lang="nl-NL" altLang="nl-NL" sz="2800" dirty="0">
              <a:solidFill>
                <a:schemeClr val="tx1"/>
              </a:solidFill>
            </a:endParaRP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Elke keer dat je inademt geeft het zuurstofsysteem een pufje zuurstof. </a:t>
            </a:r>
          </a:p>
        </p:txBody>
      </p:sp>
      <p:sp>
        <p:nvSpPr>
          <p:cNvPr id="2" name="Line 2">
            <a:extLst>
              <a:ext uri="{FF2B5EF4-FFF2-40B4-BE49-F238E27FC236}">
                <a16:creationId xmlns:a16="http://schemas.microsoft.com/office/drawing/2014/main" id="{B19A68BC-D6E6-F085-F711-2827D49C64B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6DFEC74E-6486-2B41-7039-7E093F72D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808" y="24468"/>
            <a:ext cx="46826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2.4 Het gebruik van zuurstof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2587A65-8BA8-34A8-6FAA-29EC06DEB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62" y="836612"/>
            <a:ext cx="5530846" cy="496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404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>
            <a:extLst>
              <a:ext uri="{FF2B5EF4-FFF2-40B4-BE49-F238E27FC236}">
                <a16:creationId xmlns:a16="http://schemas.microsoft.com/office/drawing/2014/main" id="{19C3C769-DB45-668E-1E03-94A2C1E42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966C2D0A-EA9C-1637-95F4-31F67A4DB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96E7F845-5313-AC1E-1525-7BA8D7F7D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17414" name="Picture 7" descr="LOGO PEGASE">
            <a:extLst>
              <a:ext uri="{FF2B5EF4-FFF2-40B4-BE49-F238E27FC236}">
                <a16:creationId xmlns:a16="http://schemas.microsoft.com/office/drawing/2014/main" id="{D912D19B-A176-FCDB-F758-510873D89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9">
            <a:extLst>
              <a:ext uri="{FF2B5EF4-FFF2-40B4-BE49-F238E27FC236}">
                <a16:creationId xmlns:a16="http://schemas.microsoft.com/office/drawing/2014/main" id="{D75D344A-C01F-3D68-BD09-F6367A9C0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/>
              <a:t> </a:t>
            </a:r>
          </a:p>
        </p:txBody>
      </p:sp>
      <p:pic>
        <p:nvPicPr>
          <p:cNvPr id="17416" name="Picture 6">
            <a:extLst>
              <a:ext uri="{FF2B5EF4-FFF2-40B4-BE49-F238E27FC236}">
                <a16:creationId xmlns:a16="http://schemas.microsoft.com/office/drawing/2014/main" id="{4F4A4219-291F-4D55-D27A-11EFF823866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ine 2">
            <a:extLst>
              <a:ext uri="{FF2B5EF4-FFF2-40B4-BE49-F238E27FC236}">
                <a16:creationId xmlns:a16="http://schemas.microsoft.com/office/drawing/2014/main" id="{B19A68BC-D6E6-F085-F711-2827D49C64B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6DFEC74E-6486-2B41-7039-7E093F72D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808" y="24468"/>
            <a:ext cx="46826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2.4 Het gebruik van zuurstof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C2271FA-8DBF-A10C-8F49-46754BE8C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01215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l-NL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kstvak 9">
            <a:extLst>
              <a:ext uri="{FF2B5EF4-FFF2-40B4-BE49-F238E27FC236}">
                <a16:creationId xmlns:a16="http://schemas.microsoft.com/office/drawing/2014/main" id="{5563F2B8-7CBF-99EA-E0ED-1572A426E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3" y="724514"/>
            <a:ext cx="8382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In de tabel hieronder kun je zien hoe hoog het zuurstofpercentage van de ingeademde lucht moet zijn.</a:t>
            </a:r>
          </a:p>
        </p:txBody>
      </p:sp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ABD87CDF-10BB-2D82-14E7-B3B10CC317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604686"/>
              </p:ext>
            </p:extLst>
          </p:nvPr>
        </p:nvGraphicFramePr>
        <p:xfrm>
          <a:off x="762000" y="2765901"/>
          <a:ext cx="7698432" cy="2194560"/>
        </p:xfrm>
        <a:graphic>
          <a:graphicData uri="http://schemas.openxmlformats.org/drawingml/2006/table">
            <a:tbl>
              <a:tblPr/>
              <a:tblGrid>
                <a:gridCol w="2540000">
                  <a:extLst>
                    <a:ext uri="{9D8B030D-6E8A-4147-A177-3AD203B41FA5}">
                      <a16:colId xmlns:a16="http://schemas.microsoft.com/office/drawing/2014/main" val="2159424432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3260519593"/>
                    </a:ext>
                  </a:extLst>
                </a:gridCol>
                <a:gridCol w="2618432">
                  <a:extLst>
                    <a:ext uri="{9D8B030D-6E8A-4147-A177-3AD203B41FA5}">
                      <a16:colId xmlns:a16="http://schemas.microsoft.com/office/drawing/2014/main" val="40390082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nl-NL" b="1">
                          <a:solidFill>
                            <a:srgbClr val="FFFFFF"/>
                          </a:solidFill>
                          <a:effectLst/>
                          <a:highlight>
                            <a:srgbClr val="000000"/>
                          </a:highlight>
                          <a:latin typeface="arial" panose="020B0604020202020204" pitchFamily="34" charset="0"/>
                        </a:rPr>
                        <a:t>hoogte</a:t>
                      </a:r>
                      <a:endParaRPr lang="nl-NL">
                        <a:effectLst/>
                        <a:highlight>
                          <a:srgbClr val="000000"/>
                        </a:highlight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07A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77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07A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b="1">
                          <a:solidFill>
                            <a:srgbClr val="FFFFFF"/>
                          </a:solidFill>
                          <a:effectLst/>
                          <a:highlight>
                            <a:srgbClr val="000000"/>
                          </a:highlight>
                          <a:latin typeface="arial" panose="020B0604020202020204" pitchFamily="34" charset="0"/>
                        </a:rPr>
                        <a:t>luchtdruk</a:t>
                      </a:r>
                      <a:endParaRPr lang="nl-NL">
                        <a:effectLst/>
                        <a:highlight>
                          <a:srgbClr val="000000"/>
                        </a:highlight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077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4D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77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b="1">
                          <a:solidFill>
                            <a:srgbClr val="FFFFFF"/>
                          </a:solidFill>
                          <a:effectLst/>
                          <a:highlight>
                            <a:srgbClr val="000000"/>
                          </a:highlight>
                          <a:latin typeface="arial" panose="020B0604020202020204" pitchFamily="34" charset="0"/>
                        </a:rPr>
                        <a:t>% zuurstof</a:t>
                      </a:r>
                      <a:endParaRPr lang="nl-NL">
                        <a:effectLst/>
                        <a:highlight>
                          <a:srgbClr val="000000"/>
                        </a:highlight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C04D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4D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4D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99918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l-NL">
                          <a:solidFill>
                            <a:srgbClr val="000080"/>
                          </a:solidFill>
                          <a:effectLst/>
                          <a:highlight>
                            <a:srgbClr val="DCDCDC"/>
                          </a:highlight>
                          <a:latin typeface="arial" panose="020B0604020202020204" pitchFamily="34" charset="0"/>
                        </a:rPr>
                        <a:t>0,00 m</a:t>
                      </a:r>
                      <a:endParaRPr lang="nl-NL">
                        <a:effectLst/>
                        <a:highlight>
                          <a:srgbClr val="DCDCDC"/>
                        </a:highlight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>
                          <a:solidFill>
                            <a:srgbClr val="000080"/>
                          </a:solidFill>
                          <a:effectLst/>
                          <a:highlight>
                            <a:srgbClr val="DCDCDC"/>
                          </a:highlight>
                          <a:latin typeface="arial" panose="020B0604020202020204" pitchFamily="34" charset="0"/>
                        </a:rPr>
                        <a:t>760 mmHg</a:t>
                      </a:r>
                      <a:endParaRPr lang="nl-NL">
                        <a:effectLst/>
                        <a:highlight>
                          <a:srgbClr val="DCDCDC"/>
                        </a:highlight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>
                          <a:solidFill>
                            <a:srgbClr val="000080"/>
                          </a:solidFill>
                          <a:effectLst/>
                          <a:highlight>
                            <a:srgbClr val="DCDCDC"/>
                          </a:highlight>
                          <a:latin typeface="arial" panose="020B0604020202020204" pitchFamily="34" charset="0"/>
                        </a:rPr>
                        <a:t>21%</a:t>
                      </a:r>
                      <a:endParaRPr lang="nl-NL">
                        <a:effectLst/>
                        <a:highlight>
                          <a:srgbClr val="DCDCDC"/>
                        </a:highlight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13636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l-NL">
                          <a:solidFill>
                            <a:srgbClr val="000080"/>
                          </a:solidFill>
                          <a:effectLst/>
                          <a:highlight>
                            <a:srgbClr val="DCDCDC"/>
                          </a:highlight>
                          <a:latin typeface="arial" panose="020B0604020202020204" pitchFamily="34" charset="0"/>
                        </a:rPr>
                        <a:t>1.524,00 m</a:t>
                      </a:r>
                      <a:endParaRPr lang="nl-NL">
                        <a:effectLst/>
                        <a:highlight>
                          <a:srgbClr val="DCDCDC"/>
                        </a:highlight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>
                          <a:solidFill>
                            <a:srgbClr val="000080"/>
                          </a:solidFill>
                          <a:effectLst/>
                          <a:highlight>
                            <a:srgbClr val="DCDCDC"/>
                          </a:highlight>
                          <a:latin typeface="arial" panose="020B0604020202020204" pitchFamily="34" charset="0"/>
                        </a:rPr>
                        <a:t>632 mmHg</a:t>
                      </a:r>
                      <a:endParaRPr lang="nl-NL">
                        <a:effectLst/>
                        <a:highlight>
                          <a:srgbClr val="DCDCDC"/>
                        </a:highlight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>
                          <a:solidFill>
                            <a:srgbClr val="000080"/>
                          </a:solidFill>
                          <a:effectLst/>
                          <a:highlight>
                            <a:srgbClr val="DCDCDC"/>
                          </a:highlight>
                          <a:latin typeface="arial" panose="020B0604020202020204" pitchFamily="34" charset="0"/>
                        </a:rPr>
                        <a:t>25%</a:t>
                      </a:r>
                      <a:endParaRPr lang="nl-NL">
                        <a:effectLst/>
                        <a:highlight>
                          <a:srgbClr val="DCDCDC"/>
                        </a:highlight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9978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l-NL">
                          <a:solidFill>
                            <a:srgbClr val="000080"/>
                          </a:solidFill>
                          <a:effectLst/>
                          <a:highlight>
                            <a:srgbClr val="DCDCDC"/>
                          </a:highlight>
                          <a:latin typeface="arial" panose="020B0604020202020204" pitchFamily="34" charset="0"/>
                        </a:rPr>
                        <a:t>3.048,00 m</a:t>
                      </a:r>
                      <a:endParaRPr lang="nl-NL">
                        <a:effectLst/>
                        <a:highlight>
                          <a:srgbClr val="DCDCDC"/>
                        </a:highlight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>
                          <a:solidFill>
                            <a:srgbClr val="000080"/>
                          </a:solidFill>
                          <a:effectLst/>
                          <a:highlight>
                            <a:srgbClr val="DCDCDC"/>
                          </a:highlight>
                          <a:latin typeface="arial" panose="020B0604020202020204" pitchFamily="34" charset="0"/>
                        </a:rPr>
                        <a:t>532 mmHg</a:t>
                      </a:r>
                      <a:endParaRPr lang="nl-NL">
                        <a:effectLst/>
                        <a:highlight>
                          <a:srgbClr val="DCDCDC"/>
                        </a:highlight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>
                          <a:effectLst/>
                          <a:highlight>
                            <a:srgbClr val="DCDCDC"/>
                          </a:highlight>
                          <a:latin typeface="arial" panose="020B0604020202020204" pitchFamily="34" charset="0"/>
                        </a:rPr>
                        <a:t>31%</a:t>
                      </a:r>
                      <a:endParaRPr lang="nl-NL">
                        <a:effectLst/>
                        <a:highlight>
                          <a:srgbClr val="DCDCDC"/>
                        </a:highlight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0514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l-NL">
                          <a:solidFill>
                            <a:srgbClr val="000080"/>
                          </a:solidFill>
                          <a:effectLst/>
                          <a:highlight>
                            <a:srgbClr val="DCDCDC"/>
                          </a:highlight>
                          <a:latin typeface="arial" panose="020B0604020202020204" pitchFamily="34" charset="0"/>
                        </a:rPr>
                        <a:t>4.572,00 m</a:t>
                      </a:r>
                      <a:endParaRPr lang="nl-NL">
                        <a:effectLst/>
                        <a:highlight>
                          <a:srgbClr val="DCDCDC"/>
                        </a:highlight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>
                          <a:solidFill>
                            <a:srgbClr val="000080"/>
                          </a:solidFill>
                          <a:effectLst/>
                          <a:highlight>
                            <a:srgbClr val="DCDCDC"/>
                          </a:highlight>
                          <a:latin typeface="arial" panose="020B0604020202020204" pitchFamily="34" charset="0"/>
                        </a:rPr>
                        <a:t>429 mmHg</a:t>
                      </a:r>
                      <a:endParaRPr lang="nl-NL">
                        <a:effectLst/>
                        <a:highlight>
                          <a:srgbClr val="DCDCDC"/>
                        </a:highlight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>
                          <a:solidFill>
                            <a:srgbClr val="000080"/>
                          </a:solidFill>
                          <a:effectLst/>
                          <a:highlight>
                            <a:srgbClr val="DCDCDC"/>
                          </a:highlight>
                          <a:latin typeface="arial" panose="020B0604020202020204" pitchFamily="34" charset="0"/>
                        </a:rPr>
                        <a:t>40%</a:t>
                      </a:r>
                      <a:endParaRPr lang="nl-NL">
                        <a:effectLst/>
                        <a:highlight>
                          <a:srgbClr val="DCDCDC"/>
                        </a:highlight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2925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l-NL">
                          <a:solidFill>
                            <a:srgbClr val="000080"/>
                          </a:solidFill>
                          <a:effectLst/>
                          <a:highlight>
                            <a:srgbClr val="DCDCDC"/>
                          </a:highlight>
                          <a:latin typeface="arial" panose="020B0604020202020204" pitchFamily="34" charset="0"/>
                        </a:rPr>
                        <a:t>6.096,00 m</a:t>
                      </a:r>
                      <a:endParaRPr lang="nl-NL">
                        <a:effectLst/>
                        <a:highlight>
                          <a:srgbClr val="DCDCDC"/>
                        </a:highlight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>
                          <a:solidFill>
                            <a:srgbClr val="000080"/>
                          </a:solidFill>
                          <a:effectLst/>
                          <a:highlight>
                            <a:srgbClr val="DCDCDC"/>
                          </a:highlight>
                          <a:latin typeface="arial" panose="020B0604020202020204" pitchFamily="34" charset="0"/>
                        </a:rPr>
                        <a:t>329 mmHg</a:t>
                      </a:r>
                      <a:endParaRPr lang="nl-NL">
                        <a:effectLst/>
                        <a:highlight>
                          <a:srgbClr val="DCDCDC"/>
                        </a:highlight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rgbClr val="000080"/>
                          </a:solidFill>
                          <a:effectLst/>
                          <a:highlight>
                            <a:srgbClr val="DCDCDC"/>
                          </a:highlight>
                          <a:latin typeface="arial" panose="020B0604020202020204" pitchFamily="34" charset="0"/>
                        </a:rPr>
                        <a:t>49%</a:t>
                      </a:r>
                      <a:endParaRPr lang="nl-NL" dirty="0">
                        <a:effectLst/>
                        <a:highlight>
                          <a:srgbClr val="DCDCDC"/>
                        </a:highlight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891955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CD8CA180-ECD2-A235-74FF-4CC8C79E1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7654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l-NL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9020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>
            <a:extLst>
              <a:ext uri="{FF2B5EF4-FFF2-40B4-BE49-F238E27FC236}">
                <a16:creationId xmlns:a16="http://schemas.microsoft.com/office/drawing/2014/main" id="{19C3C769-DB45-668E-1E03-94A2C1E42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966C2D0A-EA9C-1637-95F4-31F67A4DB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96E7F845-5313-AC1E-1525-7BA8D7F7D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17414" name="Picture 7" descr="LOGO PEGASE">
            <a:extLst>
              <a:ext uri="{FF2B5EF4-FFF2-40B4-BE49-F238E27FC236}">
                <a16:creationId xmlns:a16="http://schemas.microsoft.com/office/drawing/2014/main" id="{D912D19B-A176-FCDB-F758-510873D89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9">
            <a:extLst>
              <a:ext uri="{FF2B5EF4-FFF2-40B4-BE49-F238E27FC236}">
                <a16:creationId xmlns:a16="http://schemas.microsoft.com/office/drawing/2014/main" id="{D75D344A-C01F-3D68-BD09-F6367A9C0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/>
              <a:t> </a:t>
            </a:r>
          </a:p>
        </p:txBody>
      </p:sp>
      <p:pic>
        <p:nvPicPr>
          <p:cNvPr id="17416" name="Picture 6">
            <a:extLst>
              <a:ext uri="{FF2B5EF4-FFF2-40B4-BE49-F238E27FC236}">
                <a16:creationId xmlns:a16="http://schemas.microsoft.com/office/drawing/2014/main" id="{4F4A4219-291F-4D55-D27A-11EFF823866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ine 2">
            <a:extLst>
              <a:ext uri="{FF2B5EF4-FFF2-40B4-BE49-F238E27FC236}">
                <a16:creationId xmlns:a16="http://schemas.microsoft.com/office/drawing/2014/main" id="{B19A68BC-D6E6-F085-F711-2827D49C64B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6DFEC74E-6486-2B41-7039-7E093F72D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808" y="24468"/>
            <a:ext cx="46826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2.4 Het gebruik van zuurstof</a:t>
            </a:r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12781D81-A07E-B942-D057-5E9F1B4DEF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62176"/>
              </p:ext>
            </p:extLst>
          </p:nvPr>
        </p:nvGraphicFramePr>
        <p:xfrm>
          <a:off x="743669" y="2348880"/>
          <a:ext cx="7620000" cy="2995776"/>
        </p:xfrm>
        <a:graphic>
          <a:graphicData uri="http://schemas.openxmlformats.org/drawingml/2006/table">
            <a:tbl>
              <a:tblPr/>
              <a:tblGrid>
                <a:gridCol w="3810000">
                  <a:extLst>
                    <a:ext uri="{9D8B030D-6E8A-4147-A177-3AD203B41FA5}">
                      <a16:colId xmlns:a16="http://schemas.microsoft.com/office/drawing/2014/main" val="2410797455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808631280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r>
                        <a:rPr lang="nl-NL" b="1">
                          <a:solidFill>
                            <a:srgbClr val="FFFFFF"/>
                          </a:solidFill>
                          <a:effectLst/>
                          <a:highlight>
                            <a:srgbClr val="000000"/>
                          </a:highlight>
                          <a:latin typeface="arial" panose="020B0604020202020204" pitchFamily="34" charset="0"/>
                        </a:rPr>
                        <a:t>Gemiddelde tijd van bruikbaar bewustzijn (TUC) zonder extra zuurstof</a:t>
                      </a:r>
                      <a:endParaRPr lang="nl-NL">
                        <a:effectLst/>
                        <a:highlight>
                          <a:srgbClr val="000000"/>
                        </a:highlight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129693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l-NL">
                          <a:effectLst/>
                          <a:latin typeface="arial" panose="020B0604020202020204" pitchFamily="34" charset="0"/>
                        </a:rPr>
                        <a:t>hoogte</a:t>
                      </a:r>
                      <a:endParaRPr lang="nl-NL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>
                          <a:effectLst/>
                          <a:latin typeface="arial" panose="020B0604020202020204" pitchFamily="34" charset="0"/>
                        </a:rPr>
                        <a:t>tijd (TUC)</a:t>
                      </a:r>
                      <a:endParaRPr lang="nl-NL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3695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l-NL">
                          <a:effectLst/>
                          <a:latin typeface="arial" panose="020B0604020202020204" pitchFamily="34" charset="0"/>
                        </a:rPr>
                        <a:t>6000 meter</a:t>
                      </a:r>
                      <a:endParaRPr lang="nl-NL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>
                          <a:effectLst/>
                          <a:latin typeface="arial" panose="020B0604020202020204" pitchFamily="34" charset="0"/>
                        </a:rPr>
                        <a:t>30 minuten of langer</a:t>
                      </a:r>
                      <a:endParaRPr lang="nl-NL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9924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l-NL">
                          <a:effectLst/>
                          <a:latin typeface="arial" panose="020B0604020202020204" pitchFamily="34" charset="0"/>
                        </a:rPr>
                        <a:t>6700 meter</a:t>
                      </a:r>
                      <a:endParaRPr lang="nl-NL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>
                          <a:effectLst/>
                          <a:latin typeface="arial" panose="020B0604020202020204" pitchFamily="34" charset="0"/>
                        </a:rPr>
                        <a:t>5 tot 10 minuten</a:t>
                      </a:r>
                      <a:endParaRPr lang="nl-NL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60181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l-NL">
                          <a:effectLst/>
                          <a:latin typeface="arial" panose="020B0604020202020204" pitchFamily="34" charset="0"/>
                        </a:rPr>
                        <a:t>7600 meter</a:t>
                      </a:r>
                      <a:endParaRPr lang="nl-NL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>
                          <a:effectLst/>
                          <a:latin typeface="arial" panose="020B0604020202020204" pitchFamily="34" charset="0"/>
                        </a:rPr>
                        <a:t>3 tot 5 minuten</a:t>
                      </a:r>
                      <a:endParaRPr lang="nl-NL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9185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l-NL">
                          <a:effectLst/>
                          <a:latin typeface="arial" panose="020B0604020202020204" pitchFamily="34" charset="0"/>
                        </a:rPr>
                        <a:t>8500 meter</a:t>
                      </a:r>
                      <a:endParaRPr lang="nl-NL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>
                          <a:effectLst/>
                          <a:latin typeface="arial" panose="020B0604020202020204" pitchFamily="34" charset="0"/>
                        </a:rPr>
                        <a:t>2 ½ tot 3 minuten</a:t>
                      </a:r>
                      <a:endParaRPr lang="nl-NL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9543059"/>
                  </a:ext>
                </a:extLst>
              </a:tr>
              <a:tr h="526896">
                <a:tc>
                  <a:txBody>
                    <a:bodyPr/>
                    <a:lstStyle/>
                    <a:p>
                      <a:r>
                        <a:rPr lang="nl-NL">
                          <a:effectLst/>
                          <a:latin typeface="arial" panose="020B0604020202020204" pitchFamily="34" charset="0"/>
                        </a:rPr>
                        <a:t>9000 meter</a:t>
                      </a:r>
                      <a:endParaRPr lang="nl-NL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effectLst/>
                          <a:latin typeface="arial" panose="020B0604020202020204" pitchFamily="34" charset="0"/>
                        </a:rPr>
                        <a:t>1 tot 2 minuten</a:t>
                      </a:r>
                      <a:endParaRPr lang="nl-NL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24936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6C2271FA-8DBF-A10C-8F49-46754BE8C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01215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l-NL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kstvak 9">
            <a:extLst>
              <a:ext uri="{FF2B5EF4-FFF2-40B4-BE49-F238E27FC236}">
                <a16:creationId xmlns:a16="http://schemas.microsoft.com/office/drawing/2014/main" id="{5563F2B8-7CBF-99EA-E0ED-1572A426E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3" y="724514"/>
            <a:ext cx="8382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TUC = </a:t>
            </a:r>
            <a:r>
              <a:rPr lang="nl-NL" altLang="nl-NL" sz="2800" dirty="0">
                <a:solidFill>
                  <a:schemeClr val="accent6">
                    <a:lumMod val="50000"/>
                  </a:schemeClr>
                </a:solidFill>
              </a:rPr>
              <a:t>Time of </a:t>
            </a:r>
            <a:r>
              <a:rPr lang="nl-NL" altLang="nl-NL" sz="2800" dirty="0" err="1">
                <a:solidFill>
                  <a:schemeClr val="accent6">
                    <a:lumMod val="50000"/>
                  </a:schemeClr>
                </a:solidFill>
              </a:rPr>
              <a:t>Useful</a:t>
            </a:r>
            <a:r>
              <a:rPr lang="nl-NL" altLang="nl-NL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nl-NL" altLang="nl-NL" sz="2800" dirty="0" err="1">
                <a:solidFill>
                  <a:schemeClr val="accent6">
                    <a:lumMod val="50000"/>
                  </a:schemeClr>
                </a:solidFill>
              </a:rPr>
              <a:t>Consciousness</a:t>
            </a:r>
            <a:r>
              <a:rPr lang="nl-NL" altLang="nl-NL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nl-NL" altLang="nl-NL" sz="2800" dirty="0">
                <a:solidFill>
                  <a:schemeClr val="tx1"/>
                </a:solidFill>
              </a:rPr>
              <a:t>= de tijd dat je nog in staat bent om naar een lagere hoogte te gaan. . </a:t>
            </a:r>
          </a:p>
        </p:txBody>
      </p:sp>
    </p:spTree>
    <p:extLst>
      <p:ext uri="{BB962C8B-B14F-4D97-AF65-F5344CB8AC3E}">
        <p14:creationId xmlns:p14="http://schemas.microsoft.com/office/powerpoint/2010/main" val="15123582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>
            <a:extLst>
              <a:ext uri="{FF2B5EF4-FFF2-40B4-BE49-F238E27FC236}">
                <a16:creationId xmlns:a16="http://schemas.microsoft.com/office/drawing/2014/main" id="{19C3C769-DB45-668E-1E03-94A2C1E42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966C2D0A-EA9C-1637-95F4-31F67A4DB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96E7F845-5313-AC1E-1525-7BA8D7F7D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17414" name="Picture 7" descr="LOGO PEGASE">
            <a:extLst>
              <a:ext uri="{FF2B5EF4-FFF2-40B4-BE49-F238E27FC236}">
                <a16:creationId xmlns:a16="http://schemas.microsoft.com/office/drawing/2014/main" id="{D912D19B-A176-FCDB-F758-510873D89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9">
            <a:extLst>
              <a:ext uri="{FF2B5EF4-FFF2-40B4-BE49-F238E27FC236}">
                <a16:creationId xmlns:a16="http://schemas.microsoft.com/office/drawing/2014/main" id="{D75D344A-C01F-3D68-BD09-F6367A9C0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/>
              <a:t> </a:t>
            </a:r>
          </a:p>
        </p:txBody>
      </p:sp>
      <p:pic>
        <p:nvPicPr>
          <p:cNvPr id="17416" name="Picture 6">
            <a:extLst>
              <a:ext uri="{FF2B5EF4-FFF2-40B4-BE49-F238E27FC236}">
                <a16:creationId xmlns:a16="http://schemas.microsoft.com/office/drawing/2014/main" id="{4F4A4219-291F-4D55-D27A-11EFF823866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ine 2">
            <a:extLst>
              <a:ext uri="{FF2B5EF4-FFF2-40B4-BE49-F238E27FC236}">
                <a16:creationId xmlns:a16="http://schemas.microsoft.com/office/drawing/2014/main" id="{B19A68BC-D6E6-F085-F711-2827D49C64B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6DFEC74E-6486-2B41-7039-7E093F72D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808" y="24468"/>
            <a:ext cx="46826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2.4 Het gebruik van zuurstof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C2271FA-8DBF-A10C-8F49-46754BE8C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01215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l-NL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kstvak 9">
            <a:extLst>
              <a:ext uri="{FF2B5EF4-FFF2-40B4-BE49-F238E27FC236}">
                <a16:creationId xmlns:a16="http://schemas.microsoft.com/office/drawing/2014/main" id="{5563F2B8-7CBF-99EA-E0ED-1572A426E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647233"/>
            <a:ext cx="838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TUC 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13DD2204-A23E-7B72-CB8D-DD68A226B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" y="1600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12" name="Afbeelding 11" descr="Afbeelding met tekst, schermopname, nummer, Lettertype&#10;&#10;Automatisch gegenereerde beschrijving">
            <a:extLst>
              <a:ext uri="{FF2B5EF4-FFF2-40B4-BE49-F238E27FC236}">
                <a16:creationId xmlns:a16="http://schemas.microsoft.com/office/drawing/2014/main" id="{BAE55600-85C8-8641-0695-A1DB73B95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94" y="1263094"/>
            <a:ext cx="8389813" cy="549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97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>
            <a:extLst>
              <a:ext uri="{FF2B5EF4-FFF2-40B4-BE49-F238E27FC236}">
                <a16:creationId xmlns:a16="http://schemas.microsoft.com/office/drawing/2014/main" id="{8108DF34-5632-B09B-E667-B3283B07A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48132" name="Rectangle 4">
            <a:extLst>
              <a:ext uri="{FF2B5EF4-FFF2-40B4-BE49-F238E27FC236}">
                <a16:creationId xmlns:a16="http://schemas.microsoft.com/office/drawing/2014/main" id="{88874319-C47E-18CF-C21A-CB95601AD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48133" name="Rectangle 5">
            <a:extLst>
              <a:ext uri="{FF2B5EF4-FFF2-40B4-BE49-F238E27FC236}">
                <a16:creationId xmlns:a16="http://schemas.microsoft.com/office/drawing/2014/main" id="{80761D9C-2BED-6BA9-4E63-574883488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48134" name="Picture 7" descr="LOGO PEGASE">
            <a:extLst>
              <a:ext uri="{FF2B5EF4-FFF2-40B4-BE49-F238E27FC236}">
                <a16:creationId xmlns:a16="http://schemas.microsoft.com/office/drawing/2014/main" id="{0B09F62C-CE2B-D476-048B-7382AC863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6">
            <a:extLst>
              <a:ext uri="{FF2B5EF4-FFF2-40B4-BE49-F238E27FC236}">
                <a16:creationId xmlns:a16="http://schemas.microsoft.com/office/drawing/2014/main" id="{1D19A18F-C289-6144-45E7-A8B3F96530D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7" name="Text Box 6">
            <a:extLst>
              <a:ext uri="{FF2B5EF4-FFF2-40B4-BE49-F238E27FC236}">
                <a16:creationId xmlns:a16="http://schemas.microsoft.com/office/drawing/2014/main" id="{387FC32B-7637-6D13-C063-8D7B12DA4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115888"/>
            <a:ext cx="803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Slot</a:t>
            </a:r>
          </a:p>
        </p:txBody>
      </p:sp>
      <p:sp>
        <p:nvSpPr>
          <p:cNvPr id="48138" name="Tekstvak 9">
            <a:extLst>
              <a:ext uri="{FF2B5EF4-FFF2-40B4-BE49-F238E27FC236}">
                <a16:creationId xmlns:a16="http://schemas.microsoft.com/office/drawing/2014/main" id="{77160992-CF77-1A61-59AD-4B5332BB9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4144963"/>
            <a:ext cx="8821738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dirty="0"/>
              <a:t> </a:t>
            </a:r>
            <a:r>
              <a:rPr lang="nl-NL" altLang="nl-NL" sz="2800" dirty="0">
                <a:solidFill>
                  <a:schemeClr val="tx1"/>
                </a:solidFill>
              </a:rPr>
              <a:t>Zweefvliegen is een sport die veilig uitgevoerd kan worden.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Wie z'n gezonde verstand gebruikt, z’n beperkingen kent en zich aan de regels houdt, die loopt een gering risico.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>
                <a:solidFill>
                  <a:schemeClr val="tx1"/>
                </a:solidFill>
              </a:rPr>
              <a:t> Minder zweefvliegongelukken is mogelijk!</a:t>
            </a:r>
          </a:p>
        </p:txBody>
      </p:sp>
      <p:pic>
        <p:nvPicPr>
          <p:cNvPr id="48139" name="Afbeelding 10" descr="super mooi doorsleep met mij!.jpg">
            <a:extLst>
              <a:ext uri="{FF2B5EF4-FFF2-40B4-BE49-F238E27FC236}">
                <a16:creationId xmlns:a16="http://schemas.microsoft.com/office/drawing/2014/main" id="{F7BBAD31-91DE-28A8-4E3E-25BE529F98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82" b="22147"/>
          <a:stretch>
            <a:fillRect/>
          </a:stretch>
        </p:blipFill>
        <p:spPr bwMode="auto">
          <a:xfrm>
            <a:off x="179388" y="836613"/>
            <a:ext cx="8802687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ine 2">
            <a:extLst>
              <a:ext uri="{FF2B5EF4-FFF2-40B4-BE49-F238E27FC236}">
                <a16:creationId xmlns:a16="http://schemas.microsoft.com/office/drawing/2014/main" id="{B61D7FC7-D511-0927-92F0-0893F697BA96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>
            <a:extLst>
              <a:ext uri="{FF2B5EF4-FFF2-40B4-BE49-F238E27FC236}">
                <a16:creationId xmlns:a16="http://schemas.microsoft.com/office/drawing/2014/main" id="{C0D06E57-7FD8-74EC-7823-CE33A23CA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6FD28A4C-3563-E357-2A6D-7DBFEF8D7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D3D2C998-AFD7-85EB-AA2B-1666E2D65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5126" name="Text Box 6">
            <a:extLst>
              <a:ext uri="{FF2B5EF4-FFF2-40B4-BE49-F238E27FC236}">
                <a16:creationId xmlns:a16="http://schemas.microsoft.com/office/drawing/2014/main" id="{BF0BDC4E-5337-94B7-E360-F7CEC1B14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002" y="61662"/>
            <a:ext cx="65646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2.1 Menselijke prestaties &amp; beperkingen</a:t>
            </a:r>
          </a:p>
        </p:txBody>
      </p:sp>
      <p:pic>
        <p:nvPicPr>
          <p:cNvPr id="5127" name="Picture 7" descr="LOGO PEGASE">
            <a:extLst>
              <a:ext uri="{FF2B5EF4-FFF2-40B4-BE49-F238E27FC236}">
                <a16:creationId xmlns:a16="http://schemas.microsoft.com/office/drawing/2014/main" id="{4F86AA4E-7DC6-5B16-6821-123CDA6F4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ext Box 9">
            <a:extLst>
              <a:ext uri="{FF2B5EF4-FFF2-40B4-BE49-F238E27FC236}">
                <a16:creationId xmlns:a16="http://schemas.microsoft.com/office/drawing/2014/main" id="{6140BD92-8963-2A3D-5242-4A4A6E370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/>
              <a:t> </a:t>
            </a:r>
          </a:p>
        </p:txBody>
      </p:sp>
      <p:pic>
        <p:nvPicPr>
          <p:cNvPr id="5129" name="Picture 6">
            <a:extLst>
              <a:ext uri="{FF2B5EF4-FFF2-40B4-BE49-F238E27FC236}">
                <a16:creationId xmlns:a16="http://schemas.microsoft.com/office/drawing/2014/main" id="{792AF343-9AB6-8AB8-862F-53785AFE50C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Tekstvak 9">
            <a:extLst>
              <a:ext uri="{FF2B5EF4-FFF2-40B4-BE49-F238E27FC236}">
                <a16:creationId xmlns:a16="http://schemas.microsoft.com/office/drawing/2014/main" id="{91F19D3B-D3E8-68DE-24A6-86033F226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6084888"/>
            <a:ext cx="88217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dirty="0"/>
              <a:t> </a:t>
            </a:r>
            <a:r>
              <a:rPr lang="nl-NL" altLang="nl-NL" sz="2800" dirty="0">
                <a:solidFill>
                  <a:schemeClr val="tx1"/>
                </a:solidFill>
              </a:rPr>
              <a:t>Waardoor is het aantal slachtoffers sterk gedaald? </a:t>
            </a:r>
          </a:p>
        </p:txBody>
      </p:sp>
      <p:pic>
        <p:nvPicPr>
          <p:cNvPr id="5131" name="Afbeelding 10" descr="verkeersslachtoffers.jpg">
            <a:extLst>
              <a:ext uri="{FF2B5EF4-FFF2-40B4-BE49-F238E27FC236}">
                <a16:creationId xmlns:a16="http://schemas.microsoft.com/office/drawing/2014/main" id="{04332474-9EF5-43BA-D352-480D4C252C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769938"/>
            <a:ext cx="8905875" cy="518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ine 2">
            <a:extLst>
              <a:ext uri="{FF2B5EF4-FFF2-40B4-BE49-F238E27FC236}">
                <a16:creationId xmlns:a16="http://schemas.microsoft.com/office/drawing/2014/main" id="{BB7F49D7-8149-310B-ED41-91926DF5E93D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>
            <a:extLst>
              <a:ext uri="{FF2B5EF4-FFF2-40B4-BE49-F238E27FC236}">
                <a16:creationId xmlns:a16="http://schemas.microsoft.com/office/drawing/2014/main" id="{2B206153-E3A5-AC1F-A541-AD1A6D086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 sz="1800"/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1A53800A-C035-431A-7DCA-8896A3123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 sz="1800"/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77D8BB6F-16B6-3F87-A440-4AA47B747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 sz="1800"/>
          </a:p>
        </p:txBody>
      </p:sp>
      <p:pic>
        <p:nvPicPr>
          <p:cNvPr id="7174" name="Picture 7" descr="LOGO PEGASE">
            <a:extLst>
              <a:ext uri="{FF2B5EF4-FFF2-40B4-BE49-F238E27FC236}">
                <a16:creationId xmlns:a16="http://schemas.microsoft.com/office/drawing/2014/main" id="{644ACAF3-C2BC-0A01-C032-733C73469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 Box 9">
            <a:extLst>
              <a:ext uri="{FF2B5EF4-FFF2-40B4-BE49-F238E27FC236}">
                <a16:creationId xmlns:a16="http://schemas.microsoft.com/office/drawing/2014/main" id="{F62C577D-C711-62EA-1BF8-64CFA8D11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684213"/>
            <a:ext cx="4484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1800"/>
              <a:t> </a:t>
            </a:r>
          </a:p>
        </p:txBody>
      </p:sp>
      <p:pic>
        <p:nvPicPr>
          <p:cNvPr id="7176" name="Picture 6">
            <a:extLst>
              <a:ext uri="{FF2B5EF4-FFF2-40B4-BE49-F238E27FC236}">
                <a16:creationId xmlns:a16="http://schemas.microsoft.com/office/drawing/2014/main" id="{D41E7992-A350-D94D-3750-81D526C1843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Text Box 6">
            <a:extLst>
              <a:ext uri="{FF2B5EF4-FFF2-40B4-BE49-F238E27FC236}">
                <a16:creationId xmlns:a16="http://schemas.microsoft.com/office/drawing/2014/main" id="{E476AE86-E193-DF77-C833-0B892E265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44450"/>
            <a:ext cx="4502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2.1 Ongevallenstatistieken</a:t>
            </a:r>
          </a:p>
        </p:txBody>
      </p:sp>
      <p:sp>
        <p:nvSpPr>
          <p:cNvPr id="7179" name="Tekstvak 9">
            <a:extLst>
              <a:ext uri="{FF2B5EF4-FFF2-40B4-BE49-F238E27FC236}">
                <a16:creationId xmlns:a16="http://schemas.microsoft.com/office/drawing/2014/main" id="{E8F4C154-3B45-A68E-4190-558F14C45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6199037"/>
            <a:ext cx="8963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/>
              <a:t> </a:t>
            </a:r>
            <a:r>
              <a:rPr lang="nl-NL" sz="2000" b="0" i="1" u="none" strike="noStrike" dirty="0">
                <a:solidFill>
                  <a:srgbClr val="22262A"/>
                </a:solidFill>
                <a:effectLst/>
                <a:highlight>
                  <a:srgbClr val="FFFFFF"/>
                </a:highlight>
                <a:latin typeface="-apple-system"/>
              </a:rPr>
              <a:t>Overzicht aantal letsels periode 2000 t/m 2022 Bron: Incident-analyse CIZ 2022</a:t>
            </a:r>
            <a:endParaRPr lang="nl-NL" altLang="nl-NL" sz="2000" dirty="0">
              <a:solidFill>
                <a:schemeClr val="tx1"/>
              </a:solidFill>
            </a:endParaRPr>
          </a:p>
        </p:txBody>
      </p:sp>
      <p:sp>
        <p:nvSpPr>
          <p:cNvPr id="2" name="Line 2">
            <a:extLst>
              <a:ext uri="{FF2B5EF4-FFF2-40B4-BE49-F238E27FC236}">
                <a16:creationId xmlns:a16="http://schemas.microsoft.com/office/drawing/2014/main" id="{6F1731D4-E1B6-026C-84C4-D888DD22802D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AE73186-8E35-450C-2D9A-A9D407AC3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711422"/>
            <a:ext cx="8354440" cy="548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53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>
            <a:extLst>
              <a:ext uri="{FF2B5EF4-FFF2-40B4-BE49-F238E27FC236}">
                <a16:creationId xmlns:a16="http://schemas.microsoft.com/office/drawing/2014/main" id="{B1B2A31A-A03D-787D-92E9-EECEA293D4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718D4A35-9957-D993-DF17-81826819E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330B86E6-1492-CF9F-7F34-B52647E34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6150" name="Picture 7" descr="LOGO PEGASE">
            <a:extLst>
              <a:ext uri="{FF2B5EF4-FFF2-40B4-BE49-F238E27FC236}">
                <a16:creationId xmlns:a16="http://schemas.microsoft.com/office/drawing/2014/main" id="{E8C206E1-DC67-21A8-DFC0-F051D4AC0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 Box 9">
            <a:extLst>
              <a:ext uri="{FF2B5EF4-FFF2-40B4-BE49-F238E27FC236}">
                <a16:creationId xmlns:a16="http://schemas.microsoft.com/office/drawing/2014/main" id="{2D43FDFF-1860-AB39-9A99-561CEC31A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/>
              <a:t> </a:t>
            </a:r>
          </a:p>
        </p:txBody>
      </p:sp>
      <p:pic>
        <p:nvPicPr>
          <p:cNvPr id="6152" name="Picture 6">
            <a:extLst>
              <a:ext uri="{FF2B5EF4-FFF2-40B4-BE49-F238E27FC236}">
                <a16:creationId xmlns:a16="http://schemas.microsoft.com/office/drawing/2014/main" id="{520169B0-14F6-E8DD-09F7-A4B1EE25B0C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kstvak 9">
            <a:extLst>
              <a:ext uri="{FF2B5EF4-FFF2-40B4-BE49-F238E27FC236}">
                <a16:creationId xmlns:a16="http://schemas.microsoft.com/office/drawing/2014/main" id="{46AE3F2D-1FA2-70D1-D117-DD21F61E0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508500"/>
            <a:ext cx="8964612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</a:pPr>
            <a:r>
              <a:rPr lang="nl-NL" altLang="nl-NL" sz="2800" dirty="0">
                <a:solidFill>
                  <a:schemeClr val="bg1"/>
                </a:solidFill>
              </a:rPr>
              <a:t>Conclusies: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/>
              <a:t> </a:t>
            </a:r>
            <a:r>
              <a:rPr lang="nl-NL" altLang="nl-NL" sz="2600" dirty="0">
                <a:solidFill>
                  <a:schemeClr val="tx1"/>
                </a:solidFill>
              </a:rPr>
              <a:t>Geen grote daling van het aantal zweefvliegongelukken. 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600" dirty="0">
                <a:solidFill>
                  <a:schemeClr val="tx1"/>
                </a:solidFill>
              </a:rPr>
              <a:t> Zweefvliegen is nog niet veiliger geworden!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600" dirty="0">
                <a:solidFill>
                  <a:schemeClr val="tx1"/>
                </a:solidFill>
              </a:rPr>
              <a:t> Een grote daling moet mogelijk zijn.</a:t>
            </a:r>
          </a:p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600" dirty="0">
                <a:solidFill>
                  <a:schemeClr val="tx1"/>
                </a:solidFill>
              </a:rPr>
              <a:t> Hoe zorgen we voor een grote daling?</a:t>
            </a:r>
          </a:p>
        </p:txBody>
      </p:sp>
      <p:graphicFrame>
        <p:nvGraphicFramePr>
          <p:cNvPr id="13" name="Tabel 12">
            <a:extLst>
              <a:ext uri="{FF2B5EF4-FFF2-40B4-BE49-F238E27FC236}">
                <a16:creationId xmlns:a16="http://schemas.microsoft.com/office/drawing/2014/main" id="{32BC13E1-9026-ADAB-A117-F04BBB049C53}"/>
              </a:ext>
            </a:extLst>
          </p:cNvPr>
          <p:cNvGraphicFramePr>
            <a:graphicFrameLocks noGrp="1"/>
          </p:cNvGraphicFramePr>
          <p:nvPr/>
        </p:nvGraphicFramePr>
        <p:xfrm>
          <a:off x="179388" y="765175"/>
          <a:ext cx="8640760" cy="3754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8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763">
                <a:tc>
                  <a:txBody>
                    <a:bodyPr/>
                    <a:lstStyle/>
                    <a:p>
                      <a:r>
                        <a:rPr lang="nl-NL" sz="1800" dirty="0"/>
                        <a:t>jaar</a:t>
                      </a:r>
                    </a:p>
                  </a:txBody>
                  <a:tcPr marL="91438" marR="91438" marT="45711" marB="45711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licht</a:t>
                      </a:r>
                    </a:p>
                  </a:txBody>
                  <a:tcPr marL="91438" marR="91438" marT="45711" marB="45711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ernstig</a:t>
                      </a:r>
                    </a:p>
                  </a:txBody>
                  <a:tcPr marL="91438" marR="91438" marT="45711" marB="45711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dodelijk</a:t>
                      </a:r>
                    </a:p>
                  </a:txBody>
                  <a:tcPr marL="91438" marR="91438" marT="45711" marB="45711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starts</a:t>
                      </a:r>
                    </a:p>
                  </a:txBody>
                  <a:tcPr marL="91438" marR="91438" marT="45711" marB="4571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63">
                <a:tc>
                  <a:txBody>
                    <a:bodyPr/>
                    <a:lstStyle/>
                    <a:p>
                      <a:r>
                        <a:rPr lang="nl-NL" sz="1800" dirty="0"/>
                        <a:t>1960-1970</a:t>
                      </a:r>
                    </a:p>
                  </a:txBody>
                  <a:tcPr marL="91438" marR="91438" marT="45711" marB="45711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31</a:t>
                      </a:r>
                    </a:p>
                  </a:txBody>
                  <a:tcPr marL="91438" marR="91438" marT="45711" marB="45711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16</a:t>
                      </a:r>
                    </a:p>
                  </a:txBody>
                  <a:tcPr marL="91438" marR="91438" marT="45711" marB="45711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4</a:t>
                      </a:r>
                    </a:p>
                  </a:txBody>
                  <a:tcPr marL="91438" marR="91438" marT="45711" marB="45711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873.991</a:t>
                      </a:r>
                    </a:p>
                  </a:txBody>
                  <a:tcPr marL="91438" marR="91438" marT="45711" marB="4571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63">
                <a:tc>
                  <a:txBody>
                    <a:bodyPr/>
                    <a:lstStyle/>
                    <a:p>
                      <a:r>
                        <a:rPr lang="nl-NL" sz="1800" dirty="0"/>
                        <a:t>1970-1980</a:t>
                      </a:r>
                    </a:p>
                  </a:txBody>
                  <a:tcPr marL="91438" marR="91438" marT="45711" marB="45711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36</a:t>
                      </a:r>
                    </a:p>
                  </a:txBody>
                  <a:tcPr marL="91438" marR="91438" marT="45711" marB="45711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19</a:t>
                      </a:r>
                    </a:p>
                  </a:txBody>
                  <a:tcPr marL="91438" marR="91438" marT="45711" marB="45711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5</a:t>
                      </a:r>
                    </a:p>
                  </a:txBody>
                  <a:tcPr marL="91438" marR="91438" marT="45711" marB="45711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1.349.739</a:t>
                      </a:r>
                    </a:p>
                  </a:txBody>
                  <a:tcPr marL="91438" marR="91438" marT="45711" marB="4571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763">
                <a:tc>
                  <a:txBody>
                    <a:bodyPr/>
                    <a:lstStyle/>
                    <a:p>
                      <a:r>
                        <a:rPr lang="nl-NL" sz="1800" dirty="0"/>
                        <a:t>1980-1990</a:t>
                      </a:r>
                    </a:p>
                  </a:txBody>
                  <a:tcPr marL="91438" marR="91438" marT="45711" marB="45711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22</a:t>
                      </a:r>
                    </a:p>
                  </a:txBody>
                  <a:tcPr marL="91438" marR="91438" marT="45711" marB="45711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17</a:t>
                      </a:r>
                    </a:p>
                  </a:txBody>
                  <a:tcPr marL="91438" marR="91438" marT="45711" marB="45711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14</a:t>
                      </a:r>
                    </a:p>
                  </a:txBody>
                  <a:tcPr marL="91438" marR="91438" marT="45711" marB="45711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1.364.991</a:t>
                      </a:r>
                    </a:p>
                  </a:txBody>
                  <a:tcPr marL="91438" marR="91438" marT="45711" marB="4571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63">
                <a:tc>
                  <a:txBody>
                    <a:bodyPr/>
                    <a:lstStyle/>
                    <a:p>
                      <a:r>
                        <a:rPr lang="nl-NL" sz="1800" dirty="0"/>
                        <a:t>1990-1999</a:t>
                      </a:r>
                    </a:p>
                  </a:txBody>
                  <a:tcPr marL="91438" marR="91438" marT="45711" marB="45711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19</a:t>
                      </a:r>
                    </a:p>
                  </a:txBody>
                  <a:tcPr marL="91438" marR="91438" marT="45711" marB="45711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7</a:t>
                      </a:r>
                    </a:p>
                  </a:txBody>
                  <a:tcPr marL="91438" marR="91438" marT="45711" marB="45711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5</a:t>
                      </a:r>
                    </a:p>
                  </a:txBody>
                  <a:tcPr marL="91438" marR="91438" marT="45711" marB="45711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1.310.118</a:t>
                      </a:r>
                    </a:p>
                  </a:txBody>
                  <a:tcPr marL="91438" marR="91438" marT="45711" marB="4571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763">
                <a:tc>
                  <a:txBody>
                    <a:bodyPr/>
                    <a:lstStyle/>
                    <a:p>
                      <a:r>
                        <a:rPr lang="nl-NL" sz="1800" dirty="0"/>
                        <a:t>Totaal</a:t>
                      </a:r>
                    </a:p>
                  </a:txBody>
                  <a:tcPr marL="91438" marR="91438" marT="45711" marB="45711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108</a:t>
                      </a:r>
                    </a:p>
                  </a:txBody>
                  <a:tcPr marL="91438" marR="91438" marT="45711" marB="45711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59</a:t>
                      </a:r>
                    </a:p>
                  </a:txBody>
                  <a:tcPr marL="91438" marR="91438" marT="45711" marB="45711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28</a:t>
                      </a:r>
                    </a:p>
                  </a:txBody>
                  <a:tcPr marL="91438" marR="91438" marT="45711" marB="45711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4.868.839</a:t>
                      </a:r>
                    </a:p>
                  </a:txBody>
                  <a:tcPr marL="91438" marR="91438" marT="45711" marB="4571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763"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1438" marR="91438" marT="45711" marB="45711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2.3</a:t>
                      </a:r>
                    </a:p>
                  </a:txBody>
                  <a:tcPr marL="91438" marR="91438" marT="45711" marB="45711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1.2</a:t>
                      </a:r>
                    </a:p>
                  </a:txBody>
                  <a:tcPr marL="91438" marR="91438" marT="45711" marB="45711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0.6</a:t>
                      </a:r>
                    </a:p>
                  </a:txBody>
                  <a:tcPr marL="91438" marR="91438" marT="45711" marB="45711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Per 100.000</a:t>
                      </a:r>
                    </a:p>
                  </a:txBody>
                  <a:tcPr marL="91438" marR="91438" marT="45711" marB="4571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7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/>
                        <a:t>jaar</a:t>
                      </a:r>
                    </a:p>
                  </a:txBody>
                  <a:tcPr marL="91438" marR="91438" marT="45711" marB="4571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/>
                        <a:t>Geen of licht</a:t>
                      </a:r>
                      <a:r>
                        <a:rPr lang="nl-NL" sz="1800" baseline="0" dirty="0"/>
                        <a:t> </a:t>
                      </a:r>
                      <a:endParaRPr lang="nl-NL" sz="1800" dirty="0"/>
                    </a:p>
                  </a:txBody>
                  <a:tcPr marL="91438" marR="91438" marT="45711" marB="4571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/>
                        <a:t>ernstig</a:t>
                      </a:r>
                    </a:p>
                  </a:txBody>
                  <a:tcPr marL="91438" marR="91438" marT="45711" marB="4571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/>
                        <a:t>dodelijk</a:t>
                      </a:r>
                    </a:p>
                  </a:txBody>
                  <a:tcPr marL="91438" marR="91438" marT="45711" marB="4571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/>
                        <a:t>starts</a:t>
                      </a:r>
                    </a:p>
                  </a:txBody>
                  <a:tcPr marL="91438" marR="91438" marT="45711" marB="4571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763">
                <a:tc>
                  <a:txBody>
                    <a:bodyPr/>
                    <a:lstStyle/>
                    <a:p>
                      <a:r>
                        <a:rPr lang="nl-NL" sz="1800" dirty="0"/>
                        <a:t>2001-2011</a:t>
                      </a:r>
                    </a:p>
                  </a:txBody>
                  <a:tcPr marL="91438" marR="91438" marT="45711" marB="45711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127</a:t>
                      </a:r>
                    </a:p>
                  </a:txBody>
                  <a:tcPr marL="91438" marR="91438" marT="45711" marB="45711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15</a:t>
                      </a:r>
                    </a:p>
                  </a:txBody>
                  <a:tcPr marL="91438" marR="91438" marT="45711" marB="45711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7</a:t>
                      </a:r>
                    </a:p>
                  </a:txBody>
                  <a:tcPr marL="91438" marR="91438" marT="45711" marB="45711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1.226.548</a:t>
                      </a:r>
                    </a:p>
                  </a:txBody>
                  <a:tcPr marL="91438" marR="91438" marT="45711" marB="45711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7569"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1438" marR="91438" marT="45711" marB="45711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10</a:t>
                      </a:r>
                    </a:p>
                  </a:txBody>
                  <a:tcPr marL="91438" marR="91438" marT="45711" marB="45711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1.2</a:t>
                      </a:r>
                    </a:p>
                  </a:txBody>
                  <a:tcPr marL="91438" marR="91438" marT="45711" marB="45711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0.6</a:t>
                      </a:r>
                    </a:p>
                  </a:txBody>
                  <a:tcPr marL="91438" marR="91438" marT="45711" marB="45711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Per 100.000</a:t>
                      </a:r>
                    </a:p>
                  </a:txBody>
                  <a:tcPr marL="91438" marR="91438" marT="45711" marB="45711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222" name="Text Box 6">
            <a:extLst>
              <a:ext uri="{FF2B5EF4-FFF2-40B4-BE49-F238E27FC236}">
                <a16:creationId xmlns:a16="http://schemas.microsoft.com/office/drawing/2014/main" id="{987A640C-222E-7A0C-98FC-C57622A43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44450"/>
            <a:ext cx="4502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2.1 Ongevallenstatistieken</a:t>
            </a:r>
          </a:p>
        </p:txBody>
      </p:sp>
      <p:sp>
        <p:nvSpPr>
          <p:cNvPr id="2" name="Line 2">
            <a:extLst>
              <a:ext uri="{FF2B5EF4-FFF2-40B4-BE49-F238E27FC236}">
                <a16:creationId xmlns:a16="http://schemas.microsoft.com/office/drawing/2014/main" id="{38EF60D0-88F5-7BA0-AF20-764205A05B8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>
            <a:extLst>
              <a:ext uri="{FF2B5EF4-FFF2-40B4-BE49-F238E27FC236}">
                <a16:creationId xmlns:a16="http://schemas.microsoft.com/office/drawing/2014/main" id="{2B206153-E3A5-AC1F-A541-AD1A6D086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 sz="1800"/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1A53800A-C035-431A-7DCA-8896A3123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5654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 sz="1800"/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77D8BB6F-16B6-3F87-A440-4AA47B747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109788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 sz="1800"/>
          </a:p>
        </p:txBody>
      </p:sp>
      <p:pic>
        <p:nvPicPr>
          <p:cNvPr id="7174" name="Picture 7" descr="LOGO PEGASE">
            <a:extLst>
              <a:ext uri="{FF2B5EF4-FFF2-40B4-BE49-F238E27FC236}">
                <a16:creationId xmlns:a16="http://schemas.microsoft.com/office/drawing/2014/main" id="{644ACAF3-C2BC-0A01-C032-733C73469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 Box 9">
            <a:extLst>
              <a:ext uri="{FF2B5EF4-FFF2-40B4-BE49-F238E27FC236}">
                <a16:creationId xmlns:a16="http://schemas.microsoft.com/office/drawing/2014/main" id="{F62C577D-C711-62EA-1BF8-64CFA8D11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684213"/>
            <a:ext cx="4484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1800"/>
              <a:t> </a:t>
            </a:r>
          </a:p>
        </p:txBody>
      </p:sp>
      <p:pic>
        <p:nvPicPr>
          <p:cNvPr id="7176" name="Picture 6">
            <a:extLst>
              <a:ext uri="{FF2B5EF4-FFF2-40B4-BE49-F238E27FC236}">
                <a16:creationId xmlns:a16="http://schemas.microsoft.com/office/drawing/2014/main" id="{D41E7992-A350-D94D-3750-81D526C1843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7" name="Group 3">
            <a:extLst>
              <a:ext uri="{FF2B5EF4-FFF2-40B4-BE49-F238E27FC236}">
                <a16:creationId xmlns:a16="http://schemas.microsoft.com/office/drawing/2014/main" id="{F2B5FE60-1447-6C07-522C-FABB95898F4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2263" y="549275"/>
            <a:ext cx="8353425" cy="5354638"/>
            <a:chOff x="295" y="663"/>
            <a:chExt cx="5307" cy="3402"/>
          </a:xfrm>
        </p:grpSpPr>
        <p:sp>
          <p:nvSpPr>
            <p:cNvPr id="7180" name="AutoShape 4">
              <a:extLst>
                <a:ext uri="{FF2B5EF4-FFF2-40B4-BE49-F238E27FC236}">
                  <a16:creationId xmlns:a16="http://schemas.microsoft.com/office/drawing/2014/main" id="{D43E3F1D-CAB0-BACA-3CC0-F49290EAE42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95" y="663"/>
              <a:ext cx="5307" cy="3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181" name="Line 5">
              <a:extLst>
                <a:ext uri="{FF2B5EF4-FFF2-40B4-BE49-F238E27FC236}">
                  <a16:creationId xmlns:a16="http://schemas.microsoft.com/office/drawing/2014/main" id="{06172F4C-9CCB-FEB8-F32C-CB1E0BB641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8" y="3355"/>
              <a:ext cx="4041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182" name="Line 6">
              <a:extLst>
                <a:ext uri="{FF2B5EF4-FFF2-40B4-BE49-F238E27FC236}">
                  <a16:creationId xmlns:a16="http://schemas.microsoft.com/office/drawing/2014/main" id="{9F207CD2-8BEB-A856-31FE-17C6604651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8" y="3080"/>
              <a:ext cx="4041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183" name="Line 7">
              <a:extLst>
                <a:ext uri="{FF2B5EF4-FFF2-40B4-BE49-F238E27FC236}">
                  <a16:creationId xmlns:a16="http://schemas.microsoft.com/office/drawing/2014/main" id="{9A08B63E-D017-93FE-8FE8-63AF1C8671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8" y="2804"/>
              <a:ext cx="4041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184" name="Line 8">
              <a:extLst>
                <a:ext uri="{FF2B5EF4-FFF2-40B4-BE49-F238E27FC236}">
                  <a16:creationId xmlns:a16="http://schemas.microsoft.com/office/drawing/2014/main" id="{8A9AA270-474E-89C5-5C35-9A1BDB05B4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8" y="2528"/>
              <a:ext cx="4041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185" name="Line 9">
              <a:extLst>
                <a:ext uri="{FF2B5EF4-FFF2-40B4-BE49-F238E27FC236}">
                  <a16:creationId xmlns:a16="http://schemas.microsoft.com/office/drawing/2014/main" id="{029F6AD6-CFCD-A974-B030-71CEF028EF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8" y="2253"/>
              <a:ext cx="4041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186" name="Line 10">
              <a:extLst>
                <a:ext uri="{FF2B5EF4-FFF2-40B4-BE49-F238E27FC236}">
                  <a16:creationId xmlns:a16="http://schemas.microsoft.com/office/drawing/2014/main" id="{4401A5F9-1B0C-5478-6A86-D20A4F3A52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8" y="1977"/>
              <a:ext cx="4041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187" name="Line 11">
              <a:extLst>
                <a:ext uri="{FF2B5EF4-FFF2-40B4-BE49-F238E27FC236}">
                  <a16:creationId xmlns:a16="http://schemas.microsoft.com/office/drawing/2014/main" id="{9FC7B57B-359A-8689-6605-C3D9C6495E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8" y="1701"/>
              <a:ext cx="4041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188" name="Line 12">
              <a:extLst>
                <a:ext uri="{FF2B5EF4-FFF2-40B4-BE49-F238E27FC236}">
                  <a16:creationId xmlns:a16="http://schemas.microsoft.com/office/drawing/2014/main" id="{D7C7432E-75CC-1BC4-703F-713301070C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8" y="1426"/>
              <a:ext cx="4041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189" name="Line 13">
              <a:extLst>
                <a:ext uri="{FF2B5EF4-FFF2-40B4-BE49-F238E27FC236}">
                  <a16:creationId xmlns:a16="http://schemas.microsoft.com/office/drawing/2014/main" id="{221F46F3-4DDA-13F1-3616-FDE0F8408E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8" y="1150"/>
              <a:ext cx="4041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190" name="Line 14">
              <a:extLst>
                <a:ext uri="{FF2B5EF4-FFF2-40B4-BE49-F238E27FC236}">
                  <a16:creationId xmlns:a16="http://schemas.microsoft.com/office/drawing/2014/main" id="{98AAE18D-AA34-5441-4345-7E882DC138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8" y="874"/>
              <a:ext cx="4041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191" name="Rectangle 15">
              <a:extLst>
                <a:ext uri="{FF2B5EF4-FFF2-40B4-BE49-F238E27FC236}">
                  <a16:creationId xmlns:a16="http://schemas.microsoft.com/office/drawing/2014/main" id="{A2625F6A-7EFB-0218-220E-06484E58C1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" y="3080"/>
              <a:ext cx="107" cy="551"/>
            </a:xfrm>
            <a:prstGeom prst="rect">
              <a:avLst/>
            </a:prstGeom>
            <a:solidFill>
              <a:srgbClr val="E3E3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 sz="1800"/>
            </a:p>
          </p:txBody>
        </p:sp>
        <p:sp>
          <p:nvSpPr>
            <p:cNvPr id="7192" name="Rectangle 16">
              <a:extLst>
                <a:ext uri="{FF2B5EF4-FFF2-40B4-BE49-F238E27FC236}">
                  <a16:creationId xmlns:a16="http://schemas.microsoft.com/office/drawing/2014/main" id="{D9DCC028-468F-BC9A-B469-597925E628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" y="2253"/>
              <a:ext cx="108" cy="1378"/>
            </a:xfrm>
            <a:prstGeom prst="rect">
              <a:avLst/>
            </a:prstGeom>
            <a:solidFill>
              <a:srgbClr val="E3E3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 sz="1800"/>
            </a:p>
          </p:txBody>
        </p:sp>
        <p:sp>
          <p:nvSpPr>
            <p:cNvPr id="7193" name="Rectangle 17">
              <a:extLst>
                <a:ext uri="{FF2B5EF4-FFF2-40B4-BE49-F238E27FC236}">
                  <a16:creationId xmlns:a16="http://schemas.microsoft.com/office/drawing/2014/main" id="{52263A80-865B-7356-FBB2-A38AB11FE8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4" y="2118"/>
              <a:ext cx="108" cy="1513"/>
            </a:xfrm>
            <a:prstGeom prst="rect">
              <a:avLst/>
            </a:prstGeom>
            <a:solidFill>
              <a:srgbClr val="E3E3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 sz="1800"/>
            </a:p>
          </p:txBody>
        </p:sp>
        <p:sp>
          <p:nvSpPr>
            <p:cNvPr id="7194" name="Rectangle 18">
              <a:extLst>
                <a:ext uri="{FF2B5EF4-FFF2-40B4-BE49-F238E27FC236}">
                  <a16:creationId xmlns:a16="http://schemas.microsoft.com/office/drawing/2014/main" id="{B3646BD9-64FE-8617-ABAB-04EBAE0017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3" y="1842"/>
              <a:ext cx="108" cy="1789"/>
            </a:xfrm>
            <a:prstGeom prst="rect">
              <a:avLst/>
            </a:prstGeom>
            <a:solidFill>
              <a:srgbClr val="E3E3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 sz="1800"/>
            </a:p>
          </p:txBody>
        </p:sp>
        <p:sp>
          <p:nvSpPr>
            <p:cNvPr id="7195" name="Rectangle 19">
              <a:extLst>
                <a:ext uri="{FF2B5EF4-FFF2-40B4-BE49-F238E27FC236}">
                  <a16:creationId xmlns:a16="http://schemas.microsoft.com/office/drawing/2014/main" id="{10CE7392-C1D1-8CA3-2445-709638B172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2" y="1426"/>
              <a:ext cx="107" cy="2205"/>
            </a:xfrm>
            <a:prstGeom prst="rect">
              <a:avLst/>
            </a:prstGeom>
            <a:solidFill>
              <a:srgbClr val="E3E3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 sz="1800"/>
            </a:p>
          </p:txBody>
        </p:sp>
        <p:sp>
          <p:nvSpPr>
            <p:cNvPr id="7196" name="Rectangle 20">
              <a:extLst>
                <a:ext uri="{FF2B5EF4-FFF2-40B4-BE49-F238E27FC236}">
                  <a16:creationId xmlns:a16="http://schemas.microsoft.com/office/drawing/2014/main" id="{C36E16F9-92AF-DA0B-9AFF-9E6EB71D3A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1" y="1150"/>
              <a:ext cx="107" cy="2481"/>
            </a:xfrm>
            <a:prstGeom prst="rect">
              <a:avLst/>
            </a:prstGeom>
            <a:solidFill>
              <a:srgbClr val="E3E3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 sz="1800"/>
            </a:p>
          </p:txBody>
        </p:sp>
        <p:sp>
          <p:nvSpPr>
            <p:cNvPr id="7197" name="Rectangle 21">
              <a:extLst>
                <a:ext uri="{FF2B5EF4-FFF2-40B4-BE49-F238E27FC236}">
                  <a16:creationId xmlns:a16="http://schemas.microsoft.com/office/drawing/2014/main" id="{C7B840FF-15A8-9E93-9520-210508992E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4" y="1121"/>
              <a:ext cx="108" cy="2510"/>
            </a:xfrm>
            <a:prstGeom prst="rect">
              <a:avLst/>
            </a:prstGeom>
            <a:solidFill>
              <a:srgbClr val="E3E3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 sz="1800"/>
            </a:p>
          </p:txBody>
        </p:sp>
        <p:sp>
          <p:nvSpPr>
            <p:cNvPr id="7198" name="Rectangle 22">
              <a:extLst>
                <a:ext uri="{FF2B5EF4-FFF2-40B4-BE49-F238E27FC236}">
                  <a16:creationId xmlns:a16="http://schemas.microsoft.com/office/drawing/2014/main" id="{A3E1E806-D34A-E673-DBD0-A96F2245D4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3" y="1097"/>
              <a:ext cx="108" cy="2534"/>
            </a:xfrm>
            <a:prstGeom prst="rect">
              <a:avLst/>
            </a:prstGeom>
            <a:solidFill>
              <a:srgbClr val="E3E3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 sz="1800"/>
            </a:p>
          </p:txBody>
        </p:sp>
        <p:sp>
          <p:nvSpPr>
            <p:cNvPr id="7199" name="Rectangle 23">
              <a:extLst>
                <a:ext uri="{FF2B5EF4-FFF2-40B4-BE49-F238E27FC236}">
                  <a16:creationId xmlns:a16="http://schemas.microsoft.com/office/drawing/2014/main" id="{E10B2BC2-9A30-454D-0838-9C9B55492B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2" y="1068"/>
              <a:ext cx="107" cy="2563"/>
            </a:xfrm>
            <a:prstGeom prst="rect">
              <a:avLst/>
            </a:prstGeom>
            <a:solidFill>
              <a:srgbClr val="E3E3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 sz="1800"/>
            </a:p>
          </p:txBody>
        </p:sp>
        <p:sp>
          <p:nvSpPr>
            <p:cNvPr id="7200" name="Rectangle 24">
              <a:extLst>
                <a:ext uri="{FF2B5EF4-FFF2-40B4-BE49-F238E27FC236}">
                  <a16:creationId xmlns:a16="http://schemas.microsoft.com/office/drawing/2014/main" id="{DBD52849-FDD2-67D5-3035-31E171AA3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1" y="1038"/>
              <a:ext cx="107" cy="2593"/>
            </a:xfrm>
            <a:prstGeom prst="rect">
              <a:avLst/>
            </a:prstGeom>
            <a:solidFill>
              <a:srgbClr val="E3E3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 sz="1800"/>
            </a:p>
          </p:txBody>
        </p:sp>
        <p:sp>
          <p:nvSpPr>
            <p:cNvPr id="7201" name="Rectangle 25">
              <a:extLst>
                <a:ext uri="{FF2B5EF4-FFF2-40B4-BE49-F238E27FC236}">
                  <a16:creationId xmlns:a16="http://schemas.microsoft.com/office/drawing/2014/main" id="{118BF5C7-DDBD-524B-C7FA-635651F429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4" y="1015"/>
              <a:ext cx="108" cy="2616"/>
            </a:xfrm>
            <a:prstGeom prst="rect">
              <a:avLst/>
            </a:prstGeom>
            <a:solidFill>
              <a:srgbClr val="E3E3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 sz="1800"/>
            </a:p>
          </p:txBody>
        </p:sp>
        <p:sp>
          <p:nvSpPr>
            <p:cNvPr id="7202" name="Rectangle 26">
              <a:extLst>
                <a:ext uri="{FF2B5EF4-FFF2-40B4-BE49-F238E27FC236}">
                  <a16:creationId xmlns:a16="http://schemas.microsoft.com/office/drawing/2014/main" id="{3574C6F0-0F7D-BFB8-5BA3-4F5AF59AF7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" y="1150"/>
              <a:ext cx="108" cy="2481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 sz="1800"/>
            </a:p>
          </p:txBody>
        </p:sp>
        <p:sp>
          <p:nvSpPr>
            <p:cNvPr id="7203" name="Rectangle 27">
              <a:extLst>
                <a:ext uri="{FF2B5EF4-FFF2-40B4-BE49-F238E27FC236}">
                  <a16:creationId xmlns:a16="http://schemas.microsoft.com/office/drawing/2014/main" id="{1D5B086E-8B8C-D1EC-E681-A68E663D0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8" y="2253"/>
              <a:ext cx="102" cy="1378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 sz="1800"/>
            </a:p>
          </p:txBody>
        </p:sp>
        <p:sp>
          <p:nvSpPr>
            <p:cNvPr id="7204" name="Rectangle 28">
              <a:extLst>
                <a:ext uri="{FF2B5EF4-FFF2-40B4-BE49-F238E27FC236}">
                  <a16:creationId xmlns:a16="http://schemas.microsoft.com/office/drawing/2014/main" id="{AD8E1BC8-5F37-BF99-DFC0-CF5EA73C6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2" y="2335"/>
              <a:ext cx="107" cy="129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 sz="1800"/>
            </a:p>
          </p:txBody>
        </p:sp>
        <p:sp>
          <p:nvSpPr>
            <p:cNvPr id="7205" name="Rectangle 29">
              <a:extLst>
                <a:ext uri="{FF2B5EF4-FFF2-40B4-BE49-F238E27FC236}">
                  <a16:creationId xmlns:a16="http://schemas.microsoft.com/office/drawing/2014/main" id="{690B6B16-1614-A66E-05C8-73EDFB6315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1" y="2640"/>
              <a:ext cx="107" cy="991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 sz="1800"/>
            </a:p>
          </p:txBody>
        </p:sp>
        <p:sp>
          <p:nvSpPr>
            <p:cNvPr id="7206" name="Rectangle 30">
              <a:extLst>
                <a:ext uri="{FF2B5EF4-FFF2-40B4-BE49-F238E27FC236}">
                  <a16:creationId xmlns:a16="http://schemas.microsoft.com/office/drawing/2014/main" id="{6A6696F6-CF1D-9613-9335-C31C43C2C7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9" y="2669"/>
              <a:ext cx="108" cy="962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 sz="1800"/>
            </a:p>
          </p:txBody>
        </p:sp>
        <p:sp>
          <p:nvSpPr>
            <p:cNvPr id="7207" name="Rectangle 31">
              <a:extLst>
                <a:ext uri="{FF2B5EF4-FFF2-40B4-BE49-F238E27FC236}">
                  <a16:creationId xmlns:a16="http://schemas.microsoft.com/office/drawing/2014/main" id="{C259475F-4A1D-8FE2-1FA0-264440257A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8" y="2804"/>
              <a:ext cx="103" cy="827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 sz="1800"/>
            </a:p>
          </p:txBody>
        </p:sp>
        <p:sp>
          <p:nvSpPr>
            <p:cNvPr id="7208" name="Rectangle 32">
              <a:extLst>
                <a:ext uri="{FF2B5EF4-FFF2-40B4-BE49-F238E27FC236}">
                  <a16:creationId xmlns:a16="http://schemas.microsoft.com/office/drawing/2014/main" id="{CFC3B63C-E691-C464-187E-DEC47F47FF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2" y="2886"/>
              <a:ext cx="107" cy="745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 sz="1800"/>
            </a:p>
          </p:txBody>
        </p:sp>
        <p:sp>
          <p:nvSpPr>
            <p:cNvPr id="7209" name="Rectangle 33">
              <a:extLst>
                <a:ext uri="{FF2B5EF4-FFF2-40B4-BE49-F238E27FC236}">
                  <a16:creationId xmlns:a16="http://schemas.microsoft.com/office/drawing/2014/main" id="{E25A6677-F5EF-A2A9-A58B-3EB9A6BA1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1" y="2998"/>
              <a:ext cx="107" cy="633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 sz="1800"/>
            </a:p>
          </p:txBody>
        </p:sp>
        <p:sp>
          <p:nvSpPr>
            <p:cNvPr id="7210" name="Rectangle 34">
              <a:extLst>
                <a:ext uri="{FF2B5EF4-FFF2-40B4-BE49-F238E27FC236}">
                  <a16:creationId xmlns:a16="http://schemas.microsoft.com/office/drawing/2014/main" id="{3CE38CA1-C35C-AD38-A427-D17F3DA0DD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9" y="3027"/>
              <a:ext cx="108" cy="604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 sz="1800"/>
            </a:p>
          </p:txBody>
        </p:sp>
        <p:sp>
          <p:nvSpPr>
            <p:cNvPr id="7211" name="Rectangle 35">
              <a:extLst>
                <a:ext uri="{FF2B5EF4-FFF2-40B4-BE49-F238E27FC236}">
                  <a16:creationId xmlns:a16="http://schemas.microsoft.com/office/drawing/2014/main" id="{135BD477-4ECF-D859-B4E0-BDB3340C1B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8" y="3050"/>
              <a:ext cx="103" cy="581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 sz="1800"/>
            </a:p>
          </p:txBody>
        </p:sp>
        <p:sp>
          <p:nvSpPr>
            <p:cNvPr id="7212" name="Rectangle 36">
              <a:extLst>
                <a:ext uri="{FF2B5EF4-FFF2-40B4-BE49-F238E27FC236}">
                  <a16:creationId xmlns:a16="http://schemas.microsoft.com/office/drawing/2014/main" id="{FB281333-9F54-6A0D-5F6C-654578714D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" y="3080"/>
              <a:ext cx="108" cy="551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 sz="1800"/>
            </a:p>
          </p:txBody>
        </p:sp>
        <p:sp>
          <p:nvSpPr>
            <p:cNvPr id="7213" name="Line 37">
              <a:extLst>
                <a:ext uri="{FF2B5EF4-FFF2-40B4-BE49-F238E27FC236}">
                  <a16:creationId xmlns:a16="http://schemas.microsoft.com/office/drawing/2014/main" id="{C6899311-3728-6F8F-043A-E2049F6D2A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8" y="874"/>
              <a:ext cx="1" cy="275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214" name="Line 38">
              <a:extLst>
                <a:ext uri="{FF2B5EF4-FFF2-40B4-BE49-F238E27FC236}">
                  <a16:creationId xmlns:a16="http://schemas.microsoft.com/office/drawing/2014/main" id="{B0B793E0-996F-FB35-7EF3-E0C22470EA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2" y="3631"/>
              <a:ext cx="46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215" name="Line 39">
              <a:extLst>
                <a:ext uri="{FF2B5EF4-FFF2-40B4-BE49-F238E27FC236}">
                  <a16:creationId xmlns:a16="http://schemas.microsoft.com/office/drawing/2014/main" id="{258C8968-EF91-A8FE-DA2A-81657437C4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2" y="3355"/>
              <a:ext cx="46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216" name="Line 40">
              <a:extLst>
                <a:ext uri="{FF2B5EF4-FFF2-40B4-BE49-F238E27FC236}">
                  <a16:creationId xmlns:a16="http://schemas.microsoft.com/office/drawing/2014/main" id="{957DA19B-DC33-A392-FE44-9AE61A7EE8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2" y="3080"/>
              <a:ext cx="46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217" name="Line 41">
              <a:extLst>
                <a:ext uri="{FF2B5EF4-FFF2-40B4-BE49-F238E27FC236}">
                  <a16:creationId xmlns:a16="http://schemas.microsoft.com/office/drawing/2014/main" id="{E0642143-065B-318E-AB98-A62578B641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2" y="2804"/>
              <a:ext cx="46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218" name="Line 42">
              <a:extLst>
                <a:ext uri="{FF2B5EF4-FFF2-40B4-BE49-F238E27FC236}">
                  <a16:creationId xmlns:a16="http://schemas.microsoft.com/office/drawing/2014/main" id="{75C017F8-051B-0DCF-44FE-6F7AE9A723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2" y="2528"/>
              <a:ext cx="46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219" name="Line 43">
              <a:extLst>
                <a:ext uri="{FF2B5EF4-FFF2-40B4-BE49-F238E27FC236}">
                  <a16:creationId xmlns:a16="http://schemas.microsoft.com/office/drawing/2014/main" id="{7A356F5D-9D1C-499D-25C0-F04BC25731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2" y="2253"/>
              <a:ext cx="46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220" name="Line 44">
              <a:extLst>
                <a:ext uri="{FF2B5EF4-FFF2-40B4-BE49-F238E27FC236}">
                  <a16:creationId xmlns:a16="http://schemas.microsoft.com/office/drawing/2014/main" id="{57E7D287-84EB-FC85-6F97-DA2A53522B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2" y="1977"/>
              <a:ext cx="46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221" name="Line 45">
              <a:extLst>
                <a:ext uri="{FF2B5EF4-FFF2-40B4-BE49-F238E27FC236}">
                  <a16:creationId xmlns:a16="http://schemas.microsoft.com/office/drawing/2014/main" id="{7E16F146-3AF2-67D5-2453-ADBCC1F026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2" y="1701"/>
              <a:ext cx="46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222" name="Line 46">
              <a:extLst>
                <a:ext uri="{FF2B5EF4-FFF2-40B4-BE49-F238E27FC236}">
                  <a16:creationId xmlns:a16="http://schemas.microsoft.com/office/drawing/2014/main" id="{83359799-41DB-1F6E-25C4-7695EEA4EC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2" y="1426"/>
              <a:ext cx="46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223" name="Line 47">
              <a:extLst>
                <a:ext uri="{FF2B5EF4-FFF2-40B4-BE49-F238E27FC236}">
                  <a16:creationId xmlns:a16="http://schemas.microsoft.com/office/drawing/2014/main" id="{599EB044-24E6-353E-62D2-703664FE2D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2" y="1150"/>
              <a:ext cx="46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224" name="Line 48">
              <a:extLst>
                <a:ext uri="{FF2B5EF4-FFF2-40B4-BE49-F238E27FC236}">
                  <a16:creationId xmlns:a16="http://schemas.microsoft.com/office/drawing/2014/main" id="{16527F67-D0DC-A9A6-1E52-34342E6142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2" y="874"/>
              <a:ext cx="46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225" name="Line 49">
              <a:extLst>
                <a:ext uri="{FF2B5EF4-FFF2-40B4-BE49-F238E27FC236}">
                  <a16:creationId xmlns:a16="http://schemas.microsoft.com/office/drawing/2014/main" id="{D4FB3C91-84DD-7040-2C55-805EE123E0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8" y="3631"/>
              <a:ext cx="4041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226" name="Line 50">
              <a:extLst>
                <a:ext uri="{FF2B5EF4-FFF2-40B4-BE49-F238E27FC236}">
                  <a16:creationId xmlns:a16="http://schemas.microsoft.com/office/drawing/2014/main" id="{1B3B891D-6B16-ED43-C428-28D5473354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38" y="3631"/>
              <a:ext cx="1" cy="4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227" name="Line 51">
              <a:extLst>
                <a:ext uri="{FF2B5EF4-FFF2-40B4-BE49-F238E27FC236}">
                  <a16:creationId xmlns:a16="http://schemas.microsoft.com/office/drawing/2014/main" id="{9E317750-DE96-DF7D-A1AF-BCA41991EC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7" y="3631"/>
              <a:ext cx="1" cy="4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228" name="Line 52">
              <a:extLst>
                <a:ext uri="{FF2B5EF4-FFF2-40B4-BE49-F238E27FC236}">
                  <a16:creationId xmlns:a16="http://schemas.microsoft.com/office/drawing/2014/main" id="{3A733E7B-0C37-5766-4D45-3523B337C1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70" y="3631"/>
              <a:ext cx="1" cy="4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229" name="Line 53">
              <a:extLst>
                <a:ext uri="{FF2B5EF4-FFF2-40B4-BE49-F238E27FC236}">
                  <a16:creationId xmlns:a16="http://schemas.microsoft.com/office/drawing/2014/main" id="{1565B109-896F-0A70-E549-C04F73D753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39" y="3631"/>
              <a:ext cx="1" cy="4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230" name="Line 54">
              <a:extLst>
                <a:ext uri="{FF2B5EF4-FFF2-40B4-BE49-F238E27FC236}">
                  <a16:creationId xmlns:a16="http://schemas.microsoft.com/office/drawing/2014/main" id="{EF810D9D-9623-3BB1-3B55-E3FC75D5B9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8" y="3631"/>
              <a:ext cx="1" cy="4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231" name="Line 55">
              <a:extLst>
                <a:ext uri="{FF2B5EF4-FFF2-40B4-BE49-F238E27FC236}">
                  <a16:creationId xmlns:a16="http://schemas.microsoft.com/office/drawing/2014/main" id="{EFC9EA6E-6759-C412-6431-5E9BA1E9D8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77" y="3631"/>
              <a:ext cx="1" cy="4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232" name="Line 56">
              <a:extLst>
                <a:ext uri="{FF2B5EF4-FFF2-40B4-BE49-F238E27FC236}">
                  <a16:creationId xmlns:a16="http://schemas.microsoft.com/office/drawing/2014/main" id="{17746FD9-996F-E4C0-03ED-1B35160E00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40" y="3631"/>
              <a:ext cx="1" cy="4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233" name="Line 57">
              <a:extLst>
                <a:ext uri="{FF2B5EF4-FFF2-40B4-BE49-F238E27FC236}">
                  <a16:creationId xmlns:a16="http://schemas.microsoft.com/office/drawing/2014/main" id="{DE952880-6751-943B-AE9E-D673032136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09" y="3631"/>
              <a:ext cx="1" cy="4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234" name="Line 58">
              <a:extLst>
                <a:ext uri="{FF2B5EF4-FFF2-40B4-BE49-F238E27FC236}">
                  <a16:creationId xmlns:a16="http://schemas.microsoft.com/office/drawing/2014/main" id="{D57FE702-5005-1CA2-1CCF-64B2230F87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78" y="3631"/>
              <a:ext cx="1" cy="4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235" name="Line 59">
              <a:extLst>
                <a:ext uri="{FF2B5EF4-FFF2-40B4-BE49-F238E27FC236}">
                  <a16:creationId xmlns:a16="http://schemas.microsoft.com/office/drawing/2014/main" id="{EA4227B6-C842-D60D-75BC-E4054C5815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47" y="3631"/>
              <a:ext cx="1" cy="4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236" name="Line 60">
              <a:extLst>
                <a:ext uri="{FF2B5EF4-FFF2-40B4-BE49-F238E27FC236}">
                  <a16:creationId xmlns:a16="http://schemas.microsoft.com/office/drawing/2014/main" id="{75BFE444-2CFF-8A41-36B8-AC562DFBBD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10" y="3631"/>
              <a:ext cx="1" cy="4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237" name="Line 61">
              <a:extLst>
                <a:ext uri="{FF2B5EF4-FFF2-40B4-BE49-F238E27FC236}">
                  <a16:creationId xmlns:a16="http://schemas.microsoft.com/office/drawing/2014/main" id="{232B07F0-E583-63D6-CB2A-F79E2195B5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79" y="3631"/>
              <a:ext cx="1" cy="4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238" name="Rectangle 62">
              <a:extLst>
                <a:ext uri="{FF2B5EF4-FFF2-40B4-BE49-F238E27FC236}">
                  <a16:creationId xmlns:a16="http://schemas.microsoft.com/office/drawing/2014/main" id="{A9ABF506-331D-8082-3EB1-E09597ABD2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" y="3549"/>
              <a:ext cx="8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nl-NL" altLang="nl-NL" sz="1800" b="1">
                  <a:solidFill>
                    <a:srgbClr val="FFFFFF"/>
                  </a:solidFill>
                </a:rPr>
                <a:t>0</a:t>
              </a:r>
              <a:endParaRPr lang="nl-NL" altLang="nl-NL" sz="1800"/>
            </a:p>
          </p:txBody>
        </p:sp>
        <p:sp>
          <p:nvSpPr>
            <p:cNvPr id="7239" name="Rectangle 63">
              <a:extLst>
                <a:ext uri="{FF2B5EF4-FFF2-40B4-BE49-F238E27FC236}">
                  <a16:creationId xmlns:a16="http://schemas.microsoft.com/office/drawing/2014/main" id="{E363BE84-C682-7D10-0676-E4DE210D5E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" y="32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nl-NL" altLang="nl-NL" sz="1800" b="1">
                  <a:solidFill>
                    <a:srgbClr val="FFFFFF"/>
                  </a:solidFill>
                </a:rPr>
                <a:t>10</a:t>
              </a:r>
              <a:endParaRPr lang="nl-NL" altLang="nl-NL" sz="1800"/>
            </a:p>
          </p:txBody>
        </p:sp>
        <p:sp>
          <p:nvSpPr>
            <p:cNvPr id="7240" name="Rectangle 64">
              <a:extLst>
                <a:ext uri="{FF2B5EF4-FFF2-40B4-BE49-F238E27FC236}">
                  <a16:creationId xmlns:a16="http://schemas.microsoft.com/office/drawing/2014/main" id="{A4768EDB-D40B-499A-D29C-2CE42D2BF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" y="2998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nl-NL" altLang="nl-NL" sz="1800" b="1">
                  <a:solidFill>
                    <a:srgbClr val="FFFFFF"/>
                  </a:solidFill>
                </a:rPr>
                <a:t>20</a:t>
              </a:r>
              <a:endParaRPr lang="nl-NL" altLang="nl-NL" sz="1800"/>
            </a:p>
          </p:txBody>
        </p:sp>
        <p:sp>
          <p:nvSpPr>
            <p:cNvPr id="7241" name="Rectangle 65">
              <a:extLst>
                <a:ext uri="{FF2B5EF4-FFF2-40B4-BE49-F238E27FC236}">
                  <a16:creationId xmlns:a16="http://schemas.microsoft.com/office/drawing/2014/main" id="{08F55040-F715-11E5-6E1C-90AE7182E0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" y="2722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nl-NL" altLang="nl-NL" sz="1800" b="1">
                  <a:solidFill>
                    <a:srgbClr val="FFFFFF"/>
                  </a:solidFill>
                </a:rPr>
                <a:t>30</a:t>
              </a:r>
              <a:endParaRPr lang="nl-NL" altLang="nl-NL" sz="1800"/>
            </a:p>
          </p:txBody>
        </p:sp>
        <p:sp>
          <p:nvSpPr>
            <p:cNvPr id="7242" name="Rectangle 66">
              <a:extLst>
                <a:ext uri="{FF2B5EF4-FFF2-40B4-BE49-F238E27FC236}">
                  <a16:creationId xmlns:a16="http://schemas.microsoft.com/office/drawing/2014/main" id="{8117BBCA-1DF8-BA86-0C55-7A3AB22141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" y="2446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nl-NL" altLang="nl-NL" sz="1800" b="1">
                  <a:solidFill>
                    <a:srgbClr val="FFFFFF"/>
                  </a:solidFill>
                </a:rPr>
                <a:t>40</a:t>
              </a:r>
              <a:endParaRPr lang="nl-NL" altLang="nl-NL" sz="1800"/>
            </a:p>
          </p:txBody>
        </p:sp>
        <p:sp>
          <p:nvSpPr>
            <p:cNvPr id="7243" name="Rectangle 67">
              <a:extLst>
                <a:ext uri="{FF2B5EF4-FFF2-40B4-BE49-F238E27FC236}">
                  <a16:creationId xmlns:a16="http://schemas.microsoft.com/office/drawing/2014/main" id="{EECF8F83-EBDD-C868-D567-31F854E1F3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" y="2170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nl-NL" altLang="nl-NL" sz="1800" b="1">
                  <a:solidFill>
                    <a:srgbClr val="FFFFFF"/>
                  </a:solidFill>
                </a:rPr>
                <a:t>50</a:t>
              </a:r>
              <a:endParaRPr lang="nl-NL" altLang="nl-NL" sz="1800"/>
            </a:p>
          </p:txBody>
        </p:sp>
        <p:sp>
          <p:nvSpPr>
            <p:cNvPr id="7244" name="Rectangle 68">
              <a:extLst>
                <a:ext uri="{FF2B5EF4-FFF2-40B4-BE49-F238E27FC236}">
                  <a16:creationId xmlns:a16="http://schemas.microsoft.com/office/drawing/2014/main" id="{3BD319EF-96C6-5927-F05A-40D917FC06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" y="1895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nl-NL" altLang="nl-NL" sz="1800" b="1">
                  <a:solidFill>
                    <a:srgbClr val="FFFFFF"/>
                  </a:solidFill>
                </a:rPr>
                <a:t>60</a:t>
              </a:r>
              <a:endParaRPr lang="nl-NL" altLang="nl-NL" sz="1800"/>
            </a:p>
          </p:txBody>
        </p:sp>
        <p:sp>
          <p:nvSpPr>
            <p:cNvPr id="7245" name="Rectangle 69">
              <a:extLst>
                <a:ext uri="{FF2B5EF4-FFF2-40B4-BE49-F238E27FC236}">
                  <a16:creationId xmlns:a16="http://schemas.microsoft.com/office/drawing/2014/main" id="{0F42D622-AD0F-E818-F624-886415A0EA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" y="1619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nl-NL" altLang="nl-NL" sz="1800" b="1">
                  <a:solidFill>
                    <a:srgbClr val="FFFFFF"/>
                  </a:solidFill>
                </a:rPr>
                <a:t>70</a:t>
              </a:r>
              <a:endParaRPr lang="nl-NL" altLang="nl-NL" sz="1800"/>
            </a:p>
          </p:txBody>
        </p:sp>
        <p:sp>
          <p:nvSpPr>
            <p:cNvPr id="7246" name="Rectangle 70">
              <a:extLst>
                <a:ext uri="{FF2B5EF4-FFF2-40B4-BE49-F238E27FC236}">
                  <a16:creationId xmlns:a16="http://schemas.microsoft.com/office/drawing/2014/main" id="{951B33B5-C79C-9339-5194-07AC8713A0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" y="134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nl-NL" altLang="nl-NL" sz="1800" b="1">
                  <a:solidFill>
                    <a:srgbClr val="FFFFFF"/>
                  </a:solidFill>
                </a:rPr>
                <a:t>80</a:t>
              </a:r>
              <a:endParaRPr lang="nl-NL" altLang="nl-NL" sz="1800"/>
            </a:p>
          </p:txBody>
        </p:sp>
        <p:sp>
          <p:nvSpPr>
            <p:cNvPr id="7247" name="Rectangle 71">
              <a:extLst>
                <a:ext uri="{FF2B5EF4-FFF2-40B4-BE49-F238E27FC236}">
                  <a16:creationId xmlns:a16="http://schemas.microsoft.com/office/drawing/2014/main" id="{4D76353D-982D-F891-B34A-EBFE6CA87F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" y="1068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nl-NL" altLang="nl-NL" sz="1800" b="1">
                  <a:solidFill>
                    <a:srgbClr val="FFFFFF"/>
                  </a:solidFill>
                </a:rPr>
                <a:t>90</a:t>
              </a:r>
              <a:endParaRPr lang="nl-NL" altLang="nl-NL" sz="1800"/>
            </a:p>
          </p:txBody>
        </p:sp>
        <p:sp>
          <p:nvSpPr>
            <p:cNvPr id="7248" name="Rectangle 72">
              <a:extLst>
                <a:ext uri="{FF2B5EF4-FFF2-40B4-BE49-F238E27FC236}">
                  <a16:creationId xmlns:a16="http://schemas.microsoft.com/office/drawing/2014/main" id="{3A01263D-D058-98FA-AA20-0F58A4821D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" y="792"/>
              <a:ext cx="24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nl-NL" altLang="nl-NL" sz="1800" b="1">
                  <a:solidFill>
                    <a:srgbClr val="FFFFFF"/>
                  </a:solidFill>
                </a:rPr>
                <a:t>100</a:t>
              </a:r>
              <a:endParaRPr lang="nl-NL" altLang="nl-NL" sz="1800"/>
            </a:p>
          </p:txBody>
        </p:sp>
        <p:sp>
          <p:nvSpPr>
            <p:cNvPr id="7249" name="Rectangle 73">
              <a:extLst>
                <a:ext uri="{FF2B5EF4-FFF2-40B4-BE49-F238E27FC236}">
                  <a16:creationId xmlns:a16="http://schemas.microsoft.com/office/drawing/2014/main" id="{937D2333-559F-04A2-323F-C91FA5970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3766"/>
              <a:ext cx="32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nl-NL" altLang="nl-NL" sz="1800" b="1">
                  <a:solidFill>
                    <a:srgbClr val="FFFFFF"/>
                  </a:solidFill>
                </a:rPr>
                <a:t>1903</a:t>
              </a:r>
              <a:endParaRPr lang="nl-NL" altLang="nl-NL" sz="1800"/>
            </a:p>
          </p:txBody>
        </p:sp>
        <p:sp>
          <p:nvSpPr>
            <p:cNvPr id="7250" name="Rectangle 74">
              <a:extLst>
                <a:ext uri="{FF2B5EF4-FFF2-40B4-BE49-F238E27FC236}">
                  <a16:creationId xmlns:a16="http://schemas.microsoft.com/office/drawing/2014/main" id="{0D830933-775F-0790-723A-51A7D06160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1" y="3766"/>
              <a:ext cx="32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nl-NL" altLang="nl-NL" sz="1800" b="1">
                  <a:solidFill>
                    <a:srgbClr val="FFFFFF"/>
                  </a:solidFill>
                </a:rPr>
                <a:t>1910</a:t>
              </a:r>
              <a:endParaRPr lang="nl-NL" altLang="nl-NL" sz="1800"/>
            </a:p>
          </p:txBody>
        </p:sp>
        <p:sp>
          <p:nvSpPr>
            <p:cNvPr id="7251" name="Rectangle 75">
              <a:extLst>
                <a:ext uri="{FF2B5EF4-FFF2-40B4-BE49-F238E27FC236}">
                  <a16:creationId xmlns:a16="http://schemas.microsoft.com/office/drawing/2014/main" id="{EB30F859-B080-6F49-3C3D-0368D07488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" y="3766"/>
              <a:ext cx="32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nl-NL" altLang="nl-NL" sz="1800" b="1">
                  <a:solidFill>
                    <a:srgbClr val="FFFFFF"/>
                  </a:solidFill>
                </a:rPr>
                <a:t>1920</a:t>
              </a:r>
              <a:endParaRPr lang="nl-NL" altLang="nl-NL" sz="1800"/>
            </a:p>
          </p:txBody>
        </p:sp>
        <p:sp>
          <p:nvSpPr>
            <p:cNvPr id="7252" name="Rectangle 76">
              <a:extLst>
                <a:ext uri="{FF2B5EF4-FFF2-40B4-BE49-F238E27FC236}">
                  <a16:creationId xmlns:a16="http://schemas.microsoft.com/office/drawing/2014/main" id="{4F134303-3AF5-D6B8-08AB-94E81EEAA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9" y="3766"/>
              <a:ext cx="32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nl-NL" altLang="nl-NL" sz="1800" b="1">
                  <a:solidFill>
                    <a:srgbClr val="FFFFFF"/>
                  </a:solidFill>
                </a:rPr>
                <a:t>1930</a:t>
              </a:r>
              <a:endParaRPr lang="nl-NL" altLang="nl-NL" sz="1800"/>
            </a:p>
          </p:txBody>
        </p:sp>
        <p:sp>
          <p:nvSpPr>
            <p:cNvPr id="7253" name="Rectangle 77">
              <a:extLst>
                <a:ext uri="{FF2B5EF4-FFF2-40B4-BE49-F238E27FC236}">
                  <a16:creationId xmlns:a16="http://schemas.microsoft.com/office/drawing/2014/main" id="{9A278761-69FC-A1D9-185D-D65146222F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2" y="3766"/>
              <a:ext cx="32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nl-NL" altLang="nl-NL" sz="1800" b="1">
                  <a:solidFill>
                    <a:srgbClr val="FFFFFF"/>
                  </a:solidFill>
                </a:rPr>
                <a:t>1940</a:t>
              </a:r>
              <a:endParaRPr lang="nl-NL" altLang="nl-NL" sz="1800"/>
            </a:p>
          </p:txBody>
        </p:sp>
        <p:sp>
          <p:nvSpPr>
            <p:cNvPr id="7254" name="Rectangle 78">
              <a:extLst>
                <a:ext uri="{FF2B5EF4-FFF2-40B4-BE49-F238E27FC236}">
                  <a16:creationId xmlns:a16="http://schemas.microsoft.com/office/drawing/2014/main" id="{1E865193-F4E9-1D85-E5D9-CF80D93D14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1" y="3766"/>
              <a:ext cx="32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nl-NL" altLang="nl-NL" sz="1800" b="1">
                  <a:solidFill>
                    <a:srgbClr val="FFFFFF"/>
                  </a:solidFill>
                </a:rPr>
                <a:t>1950</a:t>
              </a:r>
              <a:endParaRPr lang="nl-NL" altLang="nl-NL" sz="1800"/>
            </a:p>
          </p:txBody>
        </p:sp>
        <p:sp>
          <p:nvSpPr>
            <p:cNvPr id="7255" name="Rectangle 79">
              <a:extLst>
                <a:ext uri="{FF2B5EF4-FFF2-40B4-BE49-F238E27FC236}">
                  <a16:creationId xmlns:a16="http://schemas.microsoft.com/office/drawing/2014/main" id="{1D2B1CD1-A790-0304-F21B-978A010234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0" y="3766"/>
              <a:ext cx="32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nl-NL" altLang="nl-NL" sz="1800" b="1">
                  <a:solidFill>
                    <a:srgbClr val="FFFFFF"/>
                  </a:solidFill>
                </a:rPr>
                <a:t>1960</a:t>
              </a:r>
              <a:endParaRPr lang="nl-NL" altLang="nl-NL" sz="1800"/>
            </a:p>
          </p:txBody>
        </p:sp>
        <p:sp>
          <p:nvSpPr>
            <p:cNvPr id="7256" name="Rectangle 80">
              <a:extLst>
                <a:ext uri="{FF2B5EF4-FFF2-40B4-BE49-F238E27FC236}">
                  <a16:creationId xmlns:a16="http://schemas.microsoft.com/office/drawing/2014/main" id="{ED10E744-23FA-C965-91AA-42416D1741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3" y="3766"/>
              <a:ext cx="32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nl-NL" altLang="nl-NL" sz="1800" b="1">
                  <a:solidFill>
                    <a:srgbClr val="FFFFFF"/>
                  </a:solidFill>
                </a:rPr>
                <a:t>1970</a:t>
              </a:r>
              <a:endParaRPr lang="nl-NL" altLang="nl-NL" sz="1800"/>
            </a:p>
          </p:txBody>
        </p:sp>
        <p:sp>
          <p:nvSpPr>
            <p:cNvPr id="7257" name="Rectangle 81">
              <a:extLst>
                <a:ext uri="{FF2B5EF4-FFF2-40B4-BE49-F238E27FC236}">
                  <a16:creationId xmlns:a16="http://schemas.microsoft.com/office/drawing/2014/main" id="{ECAD977F-B890-F34C-1C90-7013340DB1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766"/>
              <a:ext cx="32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nl-NL" altLang="nl-NL" sz="1800" b="1">
                  <a:solidFill>
                    <a:srgbClr val="FFFFFF"/>
                  </a:solidFill>
                </a:rPr>
                <a:t>1980</a:t>
              </a:r>
              <a:endParaRPr lang="nl-NL" altLang="nl-NL" sz="1800"/>
            </a:p>
          </p:txBody>
        </p:sp>
        <p:sp>
          <p:nvSpPr>
            <p:cNvPr id="7258" name="Rectangle 82">
              <a:extLst>
                <a:ext uri="{FF2B5EF4-FFF2-40B4-BE49-F238E27FC236}">
                  <a16:creationId xmlns:a16="http://schemas.microsoft.com/office/drawing/2014/main" id="{284D2519-22B5-40DD-8B96-30F5011717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1" y="3766"/>
              <a:ext cx="32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nl-NL" altLang="nl-NL" sz="1800" b="1">
                  <a:solidFill>
                    <a:srgbClr val="FFFFFF"/>
                  </a:solidFill>
                </a:rPr>
                <a:t>1990</a:t>
              </a:r>
              <a:endParaRPr lang="nl-NL" altLang="nl-NL" sz="1800"/>
            </a:p>
          </p:txBody>
        </p:sp>
        <p:sp>
          <p:nvSpPr>
            <p:cNvPr id="7259" name="Rectangle 83">
              <a:extLst>
                <a:ext uri="{FF2B5EF4-FFF2-40B4-BE49-F238E27FC236}">
                  <a16:creationId xmlns:a16="http://schemas.microsoft.com/office/drawing/2014/main" id="{2CD5EF61-7781-C2AA-8332-D77F1FE809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0" y="3766"/>
              <a:ext cx="32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nl-NL" altLang="nl-NL" sz="1800" b="1">
                  <a:solidFill>
                    <a:srgbClr val="FFFFFF"/>
                  </a:solidFill>
                </a:rPr>
                <a:t>2000</a:t>
              </a:r>
              <a:endParaRPr lang="nl-NL" altLang="nl-NL" sz="1800"/>
            </a:p>
          </p:txBody>
        </p:sp>
        <p:sp>
          <p:nvSpPr>
            <p:cNvPr id="7260" name="Rectangle 84">
              <a:extLst>
                <a:ext uri="{FF2B5EF4-FFF2-40B4-BE49-F238E27FC236}">
                  <a16:creationId xmlns:a16="http://schemas.microsoft.com/office/drawing/2014/main" id="{C04735F2-4D30-2DA8-2E90-A9E5AF317F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5" y="1877"/>
              <a:ext cx="948" cy="868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 sz="1800"/>
            </a:p>
          </p:txBody>
        </p:sp>
        <p:sp>
          <p:nvSpPr>
            <p:cNvPr id="7261" name="Rectangle 85">
              <a:extLst>
                <a:ext uri="{FF2B5EF4-FFF2-40B4-BE49-F238E27FC236}">
                  <a16:creationId xmlns:a16="http://schemas.microsoft.com/office/drawing/2014/main" id="{B9473689-00F7-BFD2-C20E-E07C7CE87B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4" y="2059"/>
              <a:ext cx="85" cy="88"/>
            </a:xfrm>
            <a:prstGeom prst="rect">
              <a:avLst/>
            </a:prstGeom>
            <a:solidFill>
              <a:srgbClr val="E3E3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 sz="1800"/>
            </a:p>
          </p:txBody>
        </p:sp>
        <p:sp>
          <p:nvSpPr>
            <p:cNvPr id="7262" name="Rectangle 86">
              <a:extLst>
                <a:ext uri="{FF2B5EF4-FFF2-40B4-BE49-F238E27FC236}">
                  <a16:creationId xmlns:a16="http://schemas.microsoft.com/office/drawing/2014/main" id="{13F20AC3-FEB0-358E-F7EA-E02F9268BE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8" y="2024"/>
              <a:ext cx="5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nl-NL" altLang="nl-NL" sz="1800" b="1">
                  <a:solidFill>
                    <a:srgbClr val="FFFFFF"/>
                  </a:solidFill>
                </a:rPr>
                <a:t>HUMAN</a:t>
              </a:r>
              <a:endParaRPr lang="nl-NL" altLang="nl-NL" sz="1800"/>
            </a:p>
          </p:txBody>
        </p:sp>
        <p:sp>
          <p:nvSpPr>
            <p:cNvPr id="7263" name="Rectangle 87">
              <a:extLst>
                <a:ext uri="{FF2B5EF4-FFF2-40B4-BE49-F238E27FC236}">
                  <a16:creationId xmlns:a16="http://schemas.microsoft.com/office/drawing/2014/main" id="{AD4D7ECD-8C17-4ED2-0A01-F799699AE1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4" y="2487"/>
              <a:ext cx="85" cy="88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 sz="1800"/>
            </a:p>
          </p:txBody>
        </p:sp>
        <p:sp>
          <p:nvSpPr>
            <p:cNvPr id="7264" name="Rectangle 88">
              <a:extLst>
                <a:ext uri="{FF2B5EF4-FFF2-40B4-BE49-F238E27FC236}">
                  <a16:creationId xmlns:a16="http://schemas.microsoft.com/office/drawing/2014/main" id="{F110F697-F421-E90C-8318-C413906FDA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8" y="2452"/>
              <a:ext cx="6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nl-NL" altLang="nl-NL" sz="1800" b="1">
                  <a:solidFill>
                    <a:srgbClr val="FFFFFF"/>
                  </a:solidFill>
                </a:rPr>
                <a:t>MACHINE</a:t>
              </a:r>
              <a:endParaRPr lang="nl-NL" altLang="nl-NL" sz="1800"/>
            </a:p>
          </p:txBody>
        </p:sp>
      </p:grpSp>
      <p:sp>
        <p:nvSpPr>
          <p:cNvPr id="7178" name="Text Box 6">
            <a:extLst>
              <a:ext uri="{FF2B5EF4-FFF2-40B4-BE49-F238E27FC236}">
                <a16:creationId xmlns:a16="http://schemas.microsoft.com/office/drawing/2014/main" id="{E476AE86-E193-DF77-C833-0B892E265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44450"/>
            <a:ext cx="4502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 dirty="0">
                <a:solidFill>
                  <a:schemeClr val="bg1"/>
                </a:solidFill>
              </a:rPr>
              <a:t>2.1 Ongevallenstatistieken</a:t>
            </a:r>
          </a:p>
        </p:txBody>
      </p:sp>
      <p:sp>
        <p:nvSpPr>
          <p:cNvPr id="7179" name="Tekstvak 9">
            <a:extLst>
              <a:ext uri="{FF2B5EF4-FFF2-40B4-BE49-F238E27FC236}">
                <a16:creationId xmlns:a16="http://schemas.microsoft.com/office/drawing/2014/main" id="{E8F4C154-3B45-A68E-4190-558F14C45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5732463"/>
            <a:ext cx="896302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77"/>
              <a:buChar char="Ø"/>
            </a:pPr>
            <a:r>
              <a:rPr lang="nl-NL" altLang="nl-NL" sz="2800" dirty="0"/>
              <a:t> </a:t>
            </a:r>
            <a:r>
              <a:rPr lang="nl-NL" altLang="nl-NL" sz="2800" dirty="0">
                <a:solidFill>
                  <a:schemeClr val="tx1"/>
                </a:solidFill>
              </a:rPr>
              <a:t>Grote luchtvaart: sterke daling en verschuiving oorzaak vliegtuigongelukken van machine naar mens.</a:t>
            </a:r>
          </a:p>
        </p:txBody>
      </p:sp>
      <p:sp>
        <p:nvSpPr>
          <p:cNvPr id="2" name="Line 2">
            <a:extLst>
              <a:ext uri="{FF2B5EF4-FFF2-40B4-BE49-F238E27FC236}">
                <a16:creationId xmlns:a16="http://schemas.microsoft.com/office/drawing/2014/main" id="{6F1731D4-E1B6-026C-84C4-D888DD22802D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4561</TotalTime>
  <Words>2919</Words>
  <Application>Microsoft Macintosh PowerPoint</Application>
  <PresentationFormat>Diavoorstelling (4:3)</PresentationFormat>
  <Paragraphs>551</Paragraphs>
  <Slides>54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54</vt:i4>
      </vt:variant>
    </vt:vector>
  </HeadingPairs>
  <TitlesOfParts>
    <vt:vector size="62" baseType="lpstr">
      <vt:lpstr>-apple-system</vt:lpstr>
      <vt:lpstr>Arial</vt:lpstr>
      <vt:lpstr>Arial</vt:lpstr>
      <vt:lpstr>ArialMT</vt:lpstr>
      <vt:lpstr>Calibri</vt:lpstr>
      <vt:lpstr>HelveticaNeue</vt:lpstr>
      <vt:lpstr>Wingdings</vt:lpstr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dirk</dc:creator>
  <cp:lastModifiedBy>dirk corporaal</cp:lastModifiedBy>
  <cp:revision>342</cp:revision>
  <dcterms:created xsi:type="dcterms:W3CDTF">2014-03-01T09:35:46Z</dcterms:created>
  <dcterms:modified xsi:type="dcterms:W3CDTF">2024-03-21T18:54:55Z</dcterms:modified>
</cp:coreProperties>
</file>