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90" r:id="rId2"/>
    <p:sldId id="481" r:id="rId3"/>
    <p:sldId id="482" r:id="rId4"/>
    <p:sldId id="483" r:id="rId5"/>
    <p:sldId id="484" r:id="rId6"/>
    <p:sldId id="485" r:id="rId7"/>
    <p:sldId id="486" r:id="rId8"/>
    <p:sldId id="498" r:id="rId9"/>
    <p:sldId id="499" r:id="rId10"/>
    <p:sldId id="491" r:id="rId11"/>
    <p:sldId id="493" r:id="rId12"/>
    <p:sldId id="492" r:id="rId13"/>
    <p:sldId id="494" r:id="rId14"/>
    <p:sldId id="500" r:id="rId15"/>
    <p:sldId id="501" r:id="rId16"/>
    <p:sldId id="517" r:id="rId17"/>
    <p:sldId id="502" r:id="rId18"/>
    <p:sldId id="503" r:id="rId19"/>
    <p:sldId id="504" r:id="rId20"/>
    <p:sldId id="505" r:id="rId21"/>
    <p:sldId id="506" r:id="rId22"/>
    <p:sldId id="507" r:id="rId23"/>
    <p:sldId id="514" r:id="rId24"/>
    <p:sldId id="508" r:id="rId25"/>
    <p:sldId id="516" r:id="rId26"/>
    <p:sldId id="515" r:id="rId27"/>
    <p:sldId id="510" r:id="rId28"/>
    <p:sldId id="511" r:id="rId29"/>
    <p:sldId id="512" r:id="rId30"/>
    <p:sldId id="513" r:id="rId31"/>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53" autoAdjust="0"/>
    <p:restoredTop sz="94672"/>
  </p:normalViewPr>
  <p:slideViewPr>
    <p:cSldViewPr>
      <p:cViewPr varScale="1">
        <p:scale>
          <a:sx n="142" d="100"/>
          <a:sy n="142" d="100"/>
        </p:scale>
        <p:origin x="104" y="64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9B4C85-69E8-4FAB-8141-F6B9F611450C}" type="datetimeFigureOut">
              <a:rPr lang="nl-NL" smtClean="0"/>
              <a:pPr/>
              <a:t>07-04-2023</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07CC32-1F34-47A2-A23E-DBD99CA99648}" type="slidenum">
              <a:rPr lang="nl-NL" smtClean="0"/>
              <a:pPr/>
              <a:t>‹nr.›</a:t>
            </a:fld>
            <a:endParaRPr lang="nl-NL"/>
          </a:p>
        </p:txBody>
      </p:sp>
    </p:spTree>
    <p:extLst>
      <p:ext uri="{BB962C8B-B14F-4D97-AF65-F5344CB8AC3E}">
        <p14:creationId xmlns:p14="http://schemas.microsoft.com/office/powerpoint/2010/main" val="2897664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p>
        </p:txBody>
      </p:sp>
      <p:sp>
        <p:nvSpPr>
          <p:cNvPr id="4" name="Tijdelijke aanduiding voor datum 3"/>
          <p:cNvSpPr>
            <a:spLocks noGrp="1"/>
          </p:cNvSpPr>
          <p:nvPr>
            <p:ph type="dt" sz="half" idx="10"/>
          </p:nvPr>
        </p:nvSpPr>
        <p:spPr/>
        <p:txBody>
          <a:bodyPr/>
          <a:lstStyle/>
          <a:p>
            <a:fld id="{18ADA721-48C7-459D-A5AF-C0B569C757CD}" type="datetimeFigureOut">
              <a:rPr lang="nl-NL" smtClean="0"/>
              <a:pPr/>
              <a:t>07-04-2023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18ADA721-48C7-459D-A5AF-C0B569C757CD}" type="datetimeFigureOut">
              <a:rPr lang="nl-NL" smtClean="0"/>
              <a:pPr/>
              <a:t>07-04-2023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18ADA721-48C7-459D-A5AF-C0B569C757CD}" type="datetimeFigureOut">
              <a:rPr lang="nl-NL" smtClean="0"/>
              <a:pPr/>
              <a:t>07-04-2023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18ADA721-48C7-459D-A5AF-C0B569C757CD}" type="datetimeFigureOut">
              <a:rPr lang="nl-NL" smtClean="0"/>
              <a:pPr/>
              <a:t>07-04-2023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18ADA721-48C7-459D-A5AF-C0B569C757CD}" type="datetimeFigureOut">
              <a:rPr lang="nl-NL" smtClean="0"/>
              <a:pPr/>
              <a:t>07-04-2023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18ADA721-48C7-459D-A5AF-C0B569C757CD}" type="datetimeFigureOut">
              <a:rPr lang="nl-NL" smtClean="0"/>
              <a:pPr/>
              <a:t>07-04-2023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18ADA721-48C7-459D-A5AF-C0B569C757CD}" type="datetimeFigureOut">
              <a:rPr lang="nl-NL" smtClean="0"/>
              <a:pPr/>
              <a:t>07-04-2023</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18ADA721-48C7-459D-A5AF-C0B569C757CD}" type="datetimeFigureOut">
              <a:rPr lang="nl-NL" smtClean="0"/>
              <a:pPr/>
              <a:t>07-04-2023</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8ADA721-48C7-459D-A5AF-C0B569C757CD}" type="datetimeFigureOut">
              <a:rPr lang="nl-NL" smtClean="0"/>
              <a:pPr/>
              <a:t>07-04-2023</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8ADA721-48C7-459D-A5AF-C0B569C757CD}" type="datetimeFigureOut">
              <a:rPr lang="nl-NL" smtClean="0"/>
              <a:pPr/>
              <a:t>07-04-2023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8ADA721-48C7-459D-A5AF-C0B569C757CD}" type="datetimeFigureOut">
              <a:rPr lang="nl-NL" smtClean="0"/>
              <a:pPr/>
              <a:t>07-04-2023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ADA721-48C7-459D-A5AF-C0B569C757CD}" type="datetimeFigureOut">
              <a:rPr lang="nl-NL" smtClean="0"/>
              <a:pPr/>
              <a:t>07-04-2023</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DC38E-EDCE-4C61-A293-331BBA0B4B98}" type="slidenum">
              <a:rPr lang="nl-NL" smtClean="0"/>
              <a:pPr/>
              <a:t>‹nr.›</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4.tif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6.tiff"/><Relationship Id="rId4" Type="http://schemas.openxmlformats.org/officeDocument/2006/relationships/image" Target="../media/image15.tiff"/></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0.tiff"/></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1.tiff"/></Relationships>
</file>

<file path=ppt/slides/_rels/slide1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tiff"/><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6.tiff"/><Relationship Id="rId4" Type="http://schemas.openxmlformats.org/officeDocument/2006/relationships/image" Target="../media/image25.tiff"/></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8.tiff"/><Relationship Id="rId4" Type="http://schemas.openxmlformats.org/officeDocument/2006/relationships/image" Target="../media/image27.tiff"/></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1.tiff"/></Relationships>
</file>

<file path=ppt/slides/_rels/slide24.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6.tiff"/><Relationship Id="rId4" Type="http://schemas.openxmlformats.org/officeDocument/2006/relationships/image" Target="../media/image35.tiff"/></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7.tiff"/></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tiff"/></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9.tif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tif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tiff"/><Relationship Id="rId4" Type="http://schemas.openxmlformats.org/officeDocument/2006/relationships/image" Target="../media/image9.tif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tiff"/></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tiff"/></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1816938" y="35913"/>
            <a:ext cx="5533438" cy="584775"/>
          </a:xfrm>
          <a:prstGeom prst="rect">
            <a:avLst/>
          </a:prstGeom>
          <a:noFill/>
        </p:spPr>
        <p:txBody>
          <a:bodyPr wrap="none" rtlCol="0">
            <a:spAutoFit/>
          </a:bodyPr>
          <a:lstStyle/>
          <a:p>
            <a:r>
              <a:rPr lang="nl-NL" sz="3200" dirty="0">
                <a:solidFill>
                  <a:schemeClr val="bg1"/>
                </a:solidFill>
              </a:rPr>
              <a:t>4.1 DE KENNISMAKINGSVLUCHT</a:t>
            </a:r>
          </a:p>
        </p:txBody>
      </p:sp>
      <p:pic>
        <p:nvPicPr>
          <p:cNvPr id="2" name="Afbeelding 1">
            <a:extLst>
              <a:ext uri="{FF2B5EF4-FFF2-40B4-BE49-F238E27FC236}">
                <a16:creationId xmlns:a16="http://schemas.microsoft.com/office/drawing/2014/main" id="{E7312F28-D322-C341-9BD1-9EBE30B7601C}"/>
              </a:ext>
            </a:extLst>
          </p:cNvPr>
          <p:cNvPicPr>
            <a:picLocks noChangeAspect="1"/>
          </p:cNvPicPr>
          <p:nvPr/>
        </p:nvPicPr>
        <p:blipFill>
          <a:blip r:embed="rId4"/>
          <a:stretch>
            <a:fillRect/>
          </a:stretch>
        </p:blipFill>
        <p:spPr>
          <a:xfrm>
            <a:off x="107504" y="791334"/>
            <a:ext cx="4401104" cy="5949280"/>
          </a:xfrm>
          <a:prstGeom prst="rect">
            <a:avLst/>
          </a:prstGeom>
        </p:spPr>
      </p:pic>
      <p:sp>
        <p:nvSpPr>
          <p:cNvPr id="3" name="Tekstvak 2">
            <a:extLst>
              <a:ext uri="{FF2B5EF4-FFF2-40B4-BE49-F238E27FC236}">
                <a16:creationId xmlns:a16="http://schemas.microsoft.com/office/drawing/2014/main" id="{11F53A81-A8E3-F149-8515-C54C6EB15C0D}"/>
              </a:ext>
            </a:extLst>
          </p:cNvPr>
          <p:cNvSpPr txBox="1"/>
          <p:nvPr/>
        </p:nvSpPr>
        <p:spPr>
          <a:xfrm>
            <a:off x="4583657" y="749017"/>
            <a:ext cx="4560343" cy="5262979"/>
          </a:xfrm>
          <a:prstGeom prst="rect">
            <a:avLst/>
          </a:prstGeom>
          <a:noFill/>
        </p:spPr>
        <p:txBody>
          <a:bodyPr wrap="square" rtlCol="0">
            <a:spAutoFit/>
          </a:bodyPr>
          <a:lstStyle/>
          <a:p>
            <a:r>
              <a:rPr lang="nl-NL" sz="2400" dirty="0"/>
              <a:t>Een </a:t>
            </a:r>
            <a:r>
              <a:rPr lang="nl-NL" sz="2400" dirty="0">
                <a:solidFill>
                  <a:srgbClr val="FF0000"/>
                </a:solidFill>
              </a:rPr>
              <a:t>parachute</a:t>
            </a:r>
            <a:r>
              <a:rPr lang="nl-NL" sz="2400" dirty="0"/>
              <a:t> is een </a:t>
            </a:r>
            <a:r>
              <a:rPr lang="nl-NL" sz="2400" dirty="0" err="1"/>
              <a:t>reddings-middel</a:t>
            </a:r>
            <a:r>
              <a:rPr lang="nl-NL" sz="2400" dirty="0"/>
              <a:t>. In geval van nood:</a:t>
            </a:r>
          </a:p>
          <a:p>
            <a:endParaRPr lang="nl-NL" sz="2400" dirty="0"/>
          </a:p>
          <a:p>
            <a:pPr marL="342900" indent="-342900">
              <a:buClr>
                <a:srgbClr val="FF0000"/>
              </a:buClr>
              <a:buFont typeface="Wingdings" pitchFamily="2" charset="2"/>
              <a:buChar char="Ø"/>
            </a:pPr>
            <a:r>
              <a:rPr lang="nl-NL" sz="2400" dirty="0"/>
              <a:t>De rode </a:t>
            </a:r>
            <a:r>
              <a:rPr lang="nl-NL" sz="2400" dirty="0" err="1"/>
              <a:t>cockpitkapafwerp</a:t>
            </a:r>
            <a:r>
              <a:rPr lang="nl-NL" sz="2400" dirty="0"/>
              <a:t>-hendel aantrekken en de cockpitkap afwerpen</a:t>
            </a:r>
          </a:p>
          <a:p>
            <a:pPr marL="342900" indent="-342900">
              <a:buClr>
                <a:srgbClr val="FF0000"/>
              </a:buClr>
              <a:buFont typeface="Wingdings" pitchFamily="2" charset="2"/>
              <a:buChar char="Ø"/>
            </a:pPr>
            <a:endParaRPr lang="nl-NL" sz="2400" dirty="0"/>
          </a:p>
          <a:p>
            <a:pPr marL="342900" indent="-342900">
              <a:buClr>
                <a:srgbClr val="FF0000"/>
              </a:buClr>
              <a:buFont typeface="Wingdings" pitchFamily="2" charset="2"/>
              <a:buChar char="Ø"/>
            </a:pPr>
            <a:r>
              <a:rPr lang="nl-NL" sz="2400" dirty="0"/>
              <a:t>De riemen losmaken.</a:t>
            </a:r>
          </a:p>
          <a:p>
            <a:pPr marL="342900" indent="-342900">
              <a:buClr>
                <a:srgbClr val="FF0000"/>
              </a:buClr>
              <a:buFont typeface="Wingdings" pitchFamily="2" charset="2"/>
              <a:buChar char="Ø"/>
            </a:pPr>
            <a:endParaRPr lang="nl-NL" sz="2400" dirty="0"/>
          </a:p>
          <a:p>
            <a:pPr marL="342900" indent="-342900">
              <a:buClr>
                <a:srgbClr val="FF0000"/>
              </a:buClr>
              <a:buFont typeface="Wingdings" pitchFamily="2" charset="2"/>
              <a:buChar char="Ø"/>
            </a:pPr>
            <a:r>
              <a:rPr lang="nl-NL" sz="2400" dirty="0"/>
              <a:t>Het vliegtuig verlaten, eruit klimmen en over de rand rollen.</a:t>
            </a:r>
          </a:p>
          <a:p>
            <a:pPr marL="342900" indent="-342900">
              <a:buClr>
                <a:srgbClr val="FF0000"/>
              </a:buClr>
              <a:buFont typeface="Wingdings" pitchFamily="2" charset="2"/>
              <a:buChar char="Ø"/>
            </a:pPr>
            <a:endParaRPr lang="nl-NL" sz="2400" dirty="0"/>
          </a:p>
          <a:p>
            <a:pPr marL="342900" indent="-342900">
              <a:buClr>
                <a:srgbClr val="FF0000"/>
              </a:buClr>
              <a:buFont typeface="Wingdings" pitchFamily="2" charset="2"/>
              <a:buChar char="Ø"/>
            </a:pPr>
            <a:r>
              <a:rPr lang="nl-NL" sz="2400" dirty="0"/>
              <a:t>De D-greep zo ver mogelijk uittrekken.</a:t>
            </a:r>
          </a:p>
        </p:txBody>
      </p:sp>
    </p:spTree>
    <p:extLst>
      <p:ext uri="{BB962C8B-B14F-4D97-AF65-F5344CB8AC3E}">
        <p14:creationId xmlns:p14="http://schemas.microsoft.com/office/powerpoint/2010/main" val="4052410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1886521" y="23555"/>
            <a:ext cx="5370957" cy="584775"/>
          </a:xfrm>
          <a:prstGeom prst="rect">
            <a:avLst/>
          </a:prstGeom>
          <a:noFill/>
        </p:spPr>
        <p:txBody>
          <a:bodyPr wrap="none" rtlCol="0">
            <a:spAutoFit/>
          </a:bodyPr>
          <a:lstStyle/>
          <a:p>
            <a:r>
              <a:rPr lang="nl-NL" sz="3200" dirty="0">
                <a:solidFill>
                  <a:schemeClr val="bg1"/>
                </a:solidFill>
              </a:rPr>
              <a:t>4.2 WERKING STUURORGANEN</a:t>
            </a:r>
          </a:p>
        </p:txBody>
      </p:sp>
      <p:graphicFrame>
        <p:nvGraphicFramePr>
          <p:cNvPr id="2" name="Tabel 1">
            <a:extLst>
              <a:ext uri="{FF2B5EF4-FFF2-40B4-BE49-F238E27FC236}">
                <a16:creationId xmlns:a16="http://schemas.microsoft.com/office/drawing/2014/main" id="{40813C2B-6012-6447-852D-2C3CDEED981F}"/>
              </a:ext>
            </a:extLst>
          </p:cNvPr>
          <p:cNvGraphicFramePr>
            <a:graphicFrameLocks noGrp="1"/>
          </p:cNvGraphicFramePr>
          <p:nvPr>
            <p:extLst>
              <p:ext uri="{D42A27DB-BD31-4B8C-83A1-F6EECF244321}">
                <p14:modId xmlns:p14="http://schemas.microsoft.com/office/powerpoint/2010/main" val="2952642351"/>
              </p:ext>
            </p:extLst>
          </p:nvPr>
        </p:nvGraphicFramePr>
        <p:xfrm>
          <a:off x="13211" y="23555"/>
          <a:ext cx="9144000" cy="6684749"/>
        </p:xfrm>
        <a:graphic>
          <a:graphicData uri="http://schemas.openxmlformats.org/drawingml/2006/table">
            <a:tbl>
              <a:tblPr firstRow="1" bandRow="1">
                <a:tableStyleId>{5C22544A-7EE6-4342-B048-85BDC9FD1C3A}</a:tableStyleId>
              </a:tblPr>
              <a:tblGrid>
                <a:gridCol w="2077289">
                  <a:extLst>
                    <a:ext uri="{9D8B030D-6E8A-4147-A177-3AD203B41FA5}">
                      <a16:colId xmlns:a16="http://schemas.microsoft.com/office/drawing/2014/main" val="4267924242"/>
                    </a:ext>
                  </a:extLst>
                </a:gridCol>
                <a:gridCol w="7066711">
                  <a:extLst>
                    <a:ext uri="{9D8B030D-6E8A-4147-A177-3AD203B41FA5}">
                      <a16:colId xmlns:a16="http://schemas.microsoft.com/office/drawing/2014/main" val="916251042"/>
                    </a:ext>
                  </a:extLst>
                </a:gridCol>
              </a:tblGrid>
              <a:tr h="741149">
                <a:tc>
                  <a:txBody>
                    <a:bodyPr/>
                    <a:lstStyle/>
                    <a:p>
                      <a:r>
                        <a:rPr lang="nl-NL" sz="1800" b="1" i="0" kern="1200" dirty="0">
                          <a:solidFill>
                            <a:schemeClr val="lt1"/>
                          </a:solidFill>
                          <a:effectLst/>
                          <a:latin typeface="+mn-lt"/>
                          <a:ea typeface="+mn-ea"/>
                          <a:cs typeface="+mn-cs"/>
                        </a:rPr>
                        <a:t>Lees de cockpitcheckvraag:</a:t>
                      </a:r>
                      <a:endParaRPr lang="nl-NL" dirty="0"/>
                    </a:p>
                  </a:txBody>
                  <a:tcPr/>
                </a:tc>
                <a:tc>
                  <a:txBody>
                    <a:bodyPr/>
                    <a:lstStyle/>
                    <a:p>
                      <a:r>
                        <a:rPr lang="nl-NL" sz="1800" b="1" i="0" kern="1200" dirty="0">
                          <a:solidFill>
                            <a:schemeClr val="lt1"/>
                          </a:solidFill>
                          <a:effectLst/>
                          <a:latin typeface="+mn-lt"/>
                          <a:ea typeface="+mn-ea"/>
                          <a:cs typeface="+mn-cs"/>
                        </a:rPr>
                        <a:t>Onderneem de volgende actie: </a:t>
                      </a:r>
                      <a:endParaRPr lang="nl-NL" dirty="0"/>
                    </a:p>
                  </a:txBody>
                  <a:tcPr/>
                </a:tc>
                <a:extLst>
                  <a:ext uri="{0D108BD9-81ED-4DB2-BD59-A6C34878D82A}">
                    <a16:rowId xmlns:a16="http://schemas.microsoft.com/office/drawing/2014/main" val="2469560340"/>
                  </a:ext>
                </a:extLst>
              </a:tr>
              <a:tr h="497666">
                <a:tc>
                  <a:txBody>
                    <a:bodyPr/>
                    <a:lstStyle/>
                    <a:p>
                      <a:r>
                        <a:rPr lang="nl-NL" sz="1800" b="0" i="1" kern="1200" dirty="0">
                          <a:solidFill>
                            <a:schemeClr val="dk1"/>
                          </a:solidFill>
                          <a:effectLst/>
                          <a:latin typeface="+mn-lt"/>
                          <a:ea typeface="+mn-ea"/>
                          <a:cs typeface="+mn-cs"/>
                        </a:rPr>
                        <a:t>'Staartwiel verwijderd?'</a:t>
                      </a:r>
                      <a:endParaRPr lang="nl-NL" dirty="0"/>
                    </a:p>
                  </a:txBody>
                  <a:tcPr/>
                </a:tc>
                <a:tc>
                  <a:txBody>
                    <a:bodyPr/>
                    <a:lstStyle/>
                    <a:p>
                      <a:r>
                        <a:rPr lang="nl-NL" sz="1800" b="0" i="0" kern="1200" dirty="0">
                          <a:solidFill>
                            <a:schemeClr val="dk1"/>
                          </a:solidFill>
                          <a:effectLst/>
                          <a:latin typeface="+mn-lt"/>
                          <a:ea typeface="+mn-ea"/>
                          <a:cs typeface="+mn-cs"/>
                        </a:rPr>
                        <a:t>Voor het instappen kijk je of het staartwiel (transportwiel) verwijderd is. Als je zeker weet dat het verwijderd is, zeg je: 'Staartwiel is verwijderd'.</a:t>
                      </a:r>
                      <a:endParaRPr lang="nl-NL" dirty="0"/>
                    </a:p>
                  </a:txBody>
                  <a:tcPr/>
                </a:tc>
                <a:extLst>
                  <a:ext uri="{0D108BD9-81ED-4DB2-BD59-A6C34878D82A}">
                    <a16:rowId xmlns:a16="http://schemas.microsoft.com/office/drawing/2014/main" val="1182711085"/>
                  </a:ext>
                </a:extLst>
              </a:tr>
              <a:tr h="497666">
                <a:tc>
                  <a:txBody>
                    <a:bodyPr/>
                    <a:lstStyle/>
                    <a:p>
                      <a:r>
                        <a:rPr lang="nl-NL" sz="1800" b="0" i="1" kern="1200" dirty="0">
                          <a:solidFill>
                            <a:schemeClr val="dk1"/>
                          </a:solidFill>
                          <a:effectLst/>
                          <a:latin typeface="+mn-lt"/>
                          <a:ea typeface="+mn-ea"/>
                          <a:cs typeface="+mn-cs"/>
                        </a:rPr>
                        <a:t>‘Kap gesloten en vergrendeld?’</a:t>
                      </a:r>
                      <a:endParaRPr lang="nl-NL" dirty="0"/>
                    </a:p>
                  </a:txBody>
                  <a:tcPr/>
                </a:tc>
                <a:tc>
                  <a:txBody>
                    <a:bodyPr/>
                    <a:lstStyle/>
                    <a:p>
                      <a:r>
                        <a:rPr lang="nl-NL" sz="1800" b="0" i="0" kern="1200" dirty="0">
                          <a:solidFill>
                            <a:schemeClr val="dk1"/>
                          </a:solidFill>
                          <a:effectLst/>
                          <a:latin typeface="+mn-lt"/>
                          <a:ea typeface="+mn-ea"/>
                          <a:cs typeface="+mn-cs"/>
                        </a:rPr>
                        <a:t>Kap voor en achter sluiten en vergrendelen en kijken en voelen of dat het geval is (ook achter).</a:t>
                      </a:r>
                      <a:endParaRPr lang="nl-NL" dirty="0"/>
                    </a:p>
                  </a:txBody>
                  <a:tcPr/>
                </a:tc>
                <a:extLst>
                  <a:ext uri="{0D108BD9-81ED-4DB2-BD59-A6C34878D82A}">
                    <a16:rowId xmlns:a16="http://schemas.microsoft.com/office/drawing/2014/main" val="2794337580"/>
                  </a:ext>
                </a:extLst>
              </a:tr>
              <a:tr h="497666">
                <a:tc>
                  <a:txBody>
                    <a:bodyPr/>
                    <a:lstStyle/>
                    <a:p>
                      <a:r>
                        <a:rPr lang="nl-NL" sz="1800" b="0" i="1" kern="1200" dirty="0">
                          <a:solidFill>
                            <a:schemeClr val="dk1"/>
                          </a:solidFill>
                          <a:effectLst/>
                          <a:latin typeface="+mn-lt"/>
                          <a:ea typeface="+mn-ea"/>
                          <a:cs typeface="+mn-cs"/>
                        </a:rPr>
                        <a:t>‘Instrumenten gecontroleerd?’</a:t>
                      </a:r>
                      <a:endParaRPr lang="nl-NL" dirty="0"/>
                    </a:p>
                  </a:txBody>
                  <a:tcPr/>
                </a:tc>
                <a:tc>
                  <a:txBody>
                    <a:bodyPr/>
                    <a:lstStyle/>
                    <a:p>
                      <a:r>
                        <a:rPr lang="nl-NL" sz="1800" b="0" i="0" kern="1200" dirty="0">
                          <a:solidFill>
                            <a:schemeClr val="dk1"/>
                          </a:solidFill>
                          <a:effectLst/>
                          <a:latin typeface="+mn-lt"/>
                          <a:ea typeface="+mn-ea"/>
                          <a:cs typeface="+mn-cs"/>
                        </a:rPr>
                        <a:t>Kijken of de instrumenten op nul staan. Controleer of de transponder juist is ingesteld en check het radiovolume en de juiste frequentie.</a:t>
                      </a:r>
                      <a:endParaRPr lang="nl-NL" dirty="0"/>
                    </a:p>
                  </a:txBody>
                  <a:tcPr/>
                </a:tc>
                <a:extLst>
                  <a:ext uri="{0D108BD9-81ED-4DB2-BD59-A6C34878D82A}">
                    <a16:rowId xmlns:a16="http://schemas.microsoft.com/office/drawing/2014/main" val="3052599773"/>
                  </a:ext>
                </a:extLst>
              </a:tr>
              <a:tr h="497666">
                <a:tc>
                  <a:txBody>
                    <a:bodyPr/>
                    <a:lstStyle/>
                    <a:p>
                      <a:r>
                        <a:rPr lang="nl-NL" sz="1800" b="0" i="1" kern="1200" dirty="0">
                          <a:solidFill>
                            <a:schemeClr val="dk1"/>
                          </a:solidFill>
                          <a:effectLst/>
                          <a:latin typeface="+mn-lt"/>
                          <a:ea typeface="+mn-ea"/>
                          <a:cs typeface="+mn-cs"/>
                        </a:rPr>
                        <a:t>‘Stuurorganen vrije uitslagen?’</a:t>
                      </a:r>
                      <a:endParaRPr lang="nl-NL" dirty="0"/>
                    </a:p>
                  </a:txBody>
                  <a:tcPr/>
                </a:tc>
                <a:tc>
                  <a:txBody>
                    <a:bodyPr/>
                    <a:lstStyle/>
                    <a:p>
                      <a:r>
                        <a:rPr lang="nl-NL" sz="1800" b="0" i="0" kern="1200" dirty="0">
                          <a:solidFill>
                            <a:schemeClr val="dk1"/>
                          </a:solidFill>
                          <a:effectLst/>
                          <a:latin typeface="+mn-lt"/>
                          <a:ea typeface="+mn-ea"/>
                          <a:cs typeface="+mn-cs"/>
                        </a:rPr>
                        <a:t>Zes bewegingen: 1 tot 4: volledige uitslagen met de stuurknuppel en 5 en 6: volledige uitslagen met het richtingsroer. Doe de stuurknuppel ook één keer rond om te proberen of hij in alle uiterste hoeken komt. Bij dit alles voelen, kijken en luisteren of de uitslagen volledig, normaal en soepel verlopen.</a:t>
                      </a:r>
                      <a:endParaRPr lang="nl-NL" dirty="0"/>
                    </a:p>
                  </a:txBody>
                  <a:tcPr/>
                </a:tc>
                <a:extLst>
                  <a:ext uri="{0D108BD9-81ED-4DB2-BD59-A6C34878D82A}">
                    <a16:rowId xmlns:a16="http://schemas.microsoft.com/office/drawing/2014/main" val="1030128666"/>
                  </a:ext>
                </a:extLst>
              </a:tr>
              <a:tr h="497666">
                <a:tc>
                  <a:txBody>
                    <a:bodyPr/>
                    <a:lstStyle/>
                    <a:p>
                      <a:r>
                        <a:rPr lang="nl-NL" sz="1800" b="0" i="1" kern="1200" dirty="0">
                          <a:solidFill>
                            <a:schemeClr val="dk1"/>
                          </a:solidFill>
                          <a:effectLst/>
                          <a:latin typeface="+mn-lt"/>
                          <a:ea typeface="+mn-ea"/>
                          <a:cs typeface="+mn-cs"/>
                        </a:rPr>
                        <a:t>‘Trim </a:t>
                      </a:r>
                      <a:r>
                        <a:rPr lang="nl-NL" sz="1800" b="0" i="1" kern="1200" dirty="0" err="1">
                          <a:solidFill>
                            <a:schemeClr val="dk1"/>
                          </a:solidFill>
                          <a:effectLst/>
                          <a:latin typeface="+mn-lt"/>
                          <a:ea typeface="+mn-ea"/>
                          <a:cs typeface="+mn-cs"/>
                        </a:rPr>
                        <a:t>voor-geschreven</a:t>
                      </a:r>
                      <a:r>
                        <a:rPr lang="nl-NL" sz="1800" b="0" i="1" kern="1200" dirty="0">
                          <a:solidFill>
                            <a:schemeClr val="dk1"/>
                          </a:solidFill>
                          <a:effectLst/>
                          <a:latin typeface="+mn-lt"/>
                          <a:ea typeface="+mn-ea"/>
                          <a:cs typeface="+mn-cs"/>
                        </a:rPr>
                        <a:t> stand?’</a:t>
                      </a:r>
                      <a:endParaRPr lang="nl-NL" dirty="0"/>
                    </a:p>
                  </a:txBody>
                  <a:tcPr/>
                </a:tc>
                <a:tc>
                  <a:txBody>
                    <a:bodyPr/>
                    <a:lstStyle/>
                    <a:p>
                      <a:r>
                        <a:rPr lang="nl-NL" sz="1800" b="0" i="0" kern="1200" dirty="0">
                          <a:solidFill>
                            <a:schemeClr val="dk1"/>
                          </a:solidFill>
                          <a:effectLst/>
                          <a:latin typeface="+mn-lt"/>
                          <a:ea typeface="+mn-ea"/>
                          <a:cs typeface="+mn-cs"/>
                        </a:rPr>
                        <a:t>Voelen of de trim gemakkelijk heen en weer gaat en vervolgens de trim verschuiven tot die stand welke nodig is voor de normale vliegsnelheid.</a:t>
                      </a:r>
                      <a:endParaRPr lang="nl-NL" dirty="0"/>
                    </a:p>
                  </a:txBody>
                  <a:tcPr/>
                </a:tc>
                <a:extLst>
                  <a:ext uri="{0D108BD9-81ED-4DB2-BD59-A6C34878D82A}">
                    <a16:rowId xmlns:a16="http://schemas.microsoft.com/office/drawing/2014/main" val="2900461620"/>
                  </a:ext>
                </a:extLst>
              </a:tr>
              <a:tr h="497666">
                <a:tc>
                  <a:txBody>
                    <a:bodyPr/>
                    <a:lstStyle/>
                    <a:p>
                      <a:r>
                        <a:rPr lang="nl-NL" sz="1800" b="0" i="1" kern="1200" dirty="0">
                          <a:solidFill>
                            <a:schemeClr val="dk1"/>
                          </a:solidFill>
                          <a:effectLst/>
                          <a:latin typeface="+mn-lt"/>
                          <a:ea typeface="+mn-ea"/>
                          <a:cs typeface="+mn-cs"/>
                        </a:rPr>
                        <a:t>‘Ontkoppelhaak gecontroleerd?’</a:t>
                      </a:r>
                      <a:endParaRPr lang="nl-NL" dirty="0"/>
                    </a:p>
                  </a:txBody>
                  <a:tcPr/>
                </a:tc>
                <a:tc>
                  <a:txBody>
                    <a:bodyPr/>
                    <a:lstStyle/>
                    <a:p>
                      <a:r>
                        <a:rPr lang="nl-NL" sz="1800" b="0" i="0" kern="1200" dirty="0">
                          <a:solidFill>
                            <a:schemeClr val="dk1"/>
                          </a:solidFill>
                          <a:effectLst/>
                          <a:latin typeface="+mn-lt"/>
                          <a:ea typeface="+mn-ea"/>
                          <a:cs typeface="+mn-cs"/>
                        </a:rPr>
                        <a:t>De ontkoppelhaak openen (met de gele knop) en voelen/horen of dat soepel loopt.</a:t>
                      </a:r>
                      <a:endParaRPr lang="nl-NL" dirty="0"/>
                    </a:p>
                  </a:txBody>
                  <a:tcPr/>
                </a:tc>
                <a:extLst>
                  <a:ext uri="{0D108BD9-81ED-4DB2-BD59-A6C34878D82A}">
                    <a16:rowId xmlns:a16="http://schemas.microsoft.com/office/drawing/2014/main" val="1655389035"/>
                  </a:ext>
                </a:extLst>
              </a:tr>
              <a:tr h="497666">
                <a:tc>
                  <a:txBody>
                    <a:bodyPr/>
                    <a:lstStyle/>
                    <a:p>
                      <a:r>
                        <a:rPr lang="nl-NL" sz="1800" b="0" i="1" kern="1200" dirty="0">
                          <a:solidFill>
                            <a:schemeClr val="dk1"/>
                          </a:solidFill>
                          <a:effectLst/>
                          <a:latin typeface="+mn-lt"/>
                          <a:ea typeface="+mn-ea"/>
                          <a:cs typeface="+mn-cs"/>
                        </a:rPr>
                        <a:t>‘Kleppen dicht en gelocked?’</a:t>
                      </a:r>
                      <a:endParaRPr lang="nl-NL" dirty="0"/>
                    </a:p>
                  </a:txBody>
                  <a:tcPr/>
                </a:tc>
                <a:tc>
                  <a:txBody>
                    <a:bodyPr/>
                    <a:lstStyle/>
                    <a:p>
                      <a:r>
                        <a:rPr lang="nl-NL" sz="1800" b="0" i="0" kern="1200" dirty="0">
                          <a:solidFill>
                            <a:schemeClr val="dk1"/>
                          </a:solidFill>
                          <a:effectLst/>
                          <a:latin typeface="+mn-lt"/>
                          <a:ea typeface="+mn-ea"/>
                          <a:cs typeface="+mn-cs"/>
                        </a:rPr>
                        <a:t>Kijken of beide remkleppen helemaal openen en horen of ze duidelijk in de lock* klikken, als je ze dicht doet.</a:t>
                      </a:r>
                      <a:endParaRPr lang="nl-NL" dirty="0"/>
                    </a:p>
                  </a:txBody>
                  <a:tcPr/>
                </a:tc>
                <a:extLst>
                  <a:ext uri="{0D108BD9-81ED-4DB2-BD59-A6C34878D82A}">
                    <a16:rowId xmlns:a16="http://schemas.microsoft.com/office/drawing/2014/main" val="2843659567"/>
                  </a:ext>
                </a:extLst>
              </a:tr>
              <a:tr h="497666">
                <a:tc>
                  <a:txBody>
                    <a:bodyPr/>
                    <a:lstStyle/>
                    <a:p>
                      <a:r>
                        <a:rPr lang="nl-NL" sz="1800" b="0" i="1" kern="1200" dirty="0">
                          <a:solidFill>
                            <a:schemeClr val="dk1"/>
                          </a:solidFill>
                          <a:effectLst/>
                          <a:latin typeface="+mn-lt"/>
                          <a:ea typeface="+mn-ea"/>
                          <a:cs typeface="+mn-cs"/>
                        </a:rPr>
                        <a:t>Startplaats vrij?’</a:t>
                      </a:r>
                      <a:endParaRPr lang="nl-NL" dirty="0"/>
                    </a:p>
                  </a:txBody>
                  <a:tcPr/>
                </a:tc>
                <a:tc>
                  <a:txBody>
                    <a:bodyPr/>
                    <a:lstStyle/>
                    <a:p>
                      <a:r>
                        <a:rPr lang="nl-NL" sz="1800" b="0" i="0" kern="1200" dirty="0">
                          <a:solidFill>
                            <a:schemeClr val="dk1"/>
                          </a:solidFill>
                          <a:effectLst/>
                          <a:latin typeface="+mn-lt"/>
                          <a:ea typeface="+mn-ea"/>
                          <a:cs typeface="+mn-cs"/>
                        </a:rPr>
                        <a:t>‘Kijk of startveld vrij is en hoe de windrichting is. Je bergt de cockpitcheckkaart op en er kan gestart worden.</a:t>
                      </a:r>
                      <a:endParaRPr lang="nl-NL" dirty="0"/>
                    </a:p>
                  </a:txBody>
                  <a:tcPr/>
                </a:tc>
                <a:extLst>
                  <a:ext uri="{0D108BD9-81ED-4DB2-BD59-A6C34878D82A}">
                    <a16:rowId xmlns:a16="http://schemas.microsoft.com/office/drawing/2014/main" val="700670953"/>
                  </a:ext>
                </a:extLst>
              </a:tr>
            </a:tbl>
          </a:graphicData>
        </a:graphic>
      </p:graphicFrame>
    </p:spTree>
    <p:extLst>
      <p:ext uri="{BB962C8B-B14F-4D97-AF65-F5344CB8AC3E}">
        <p14:creationId xmlns:p14="http://schemas.microsoft.com/office/powerpoint/2010/main" val="3542994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1886521" y="23555"/>
            <a:ext cx="5370957" cy="584775"/>
          </a:xfrm>
          <a:prstGeom prst="rect">
            <a:avLst/>
          </a:prstGeom>
          <a:noFill/>
        </p:spPr>
        <p:txBody>
          <a:bodyPr wrap="none" rtlCol="0">
            <a:spAutoFit/>
          </a:bodyPr>
          <a:lstStyle/>
          <a:p>
            <a:r>
              <a:rPr lang="nl-NL" sz="3200" dirty="0">
                <a:solidFill>
                  <a:schemeClr val="bg1"/>
                </a:solidFill>
              </a:rPr>
              <a:t>4.2 WERKING STUURORGANEN</a:t>
            </a:r>
          </a:p>
        </p:txBody>
      </p:sp>
      <p:pic>
        <p:nvPicPr>
          <p:cNvPr id="2" name="Afbeelding 1">
            <a:extLst>
              <a:ext uri="{FF2B5EF4-FFF2-40B4-BE49-F238E27FC236}">
                <a16:creationId xmlns:a16="http://schemas.microsoft.com/office/drawing/2014/main" id="{90BC38B2-69F1-7842-989E-CDFC449D4DBC}"/>
              </a:ext>
            </a:extLst>
          </p:cNvPr>
          <p:cNvPicPr>
            <a:picLocks noChangeAspect="1"/>
          </p:cNvPicPr>
          <p:nvPr/>
        </p:nvPicPr>
        <p:blipFill>
          <a:blip r:embed="rId4"/>
          <a:stretch>
            <a:fillRect/>
          </a:stretch>
        </p:blipFill>
        <p:spPr>
          <a:xfrm>
            <a:off x="10126" y="739458"/>
            <a:ext cx="9144000" cy="5685389"/>
          </a:xfrm>
          <a:prstGeom prst="rect">
            <a:avLst/>
          </a:prstGeom>
        </p:spPr>
      </p:pic>
      <p:sp>
        <p:nvSpPr>
          <p:cNvPr id="3" name="Tekstvak 2">
            <a:extLst>
              <a:ext uri="{FF2B5EF4-FFF2-40B4-BE49-F238E27FC236}">
                <a16:creationId xmlns:a16="http://schemas.microsoft.com/office/drawing/2014/main" id="{6C726BE5-291A-C541-86F0-EFC1CB2179B6}"/>
              </a:ext>
            </a:extLst>
          </p:cNvPr>
          <p:cNvSpPr txBox="1"/>
          <p:nvPr/>
        </p:nvSpPr>
        <p:spPr>
          <a:xfrm>
            <a:off x="3752593" y="6384563"/>
            <a:ext cx="5381281" cy="461665"/>
          </a:xfrm>
          <a:prstGeom prst="rect">
            <a:avLst/>
          </a:prstGeom>
          <a:solidFill>
            <a:schemeClr val="accent1"/>
          </a:solidFill>
        </p:spPr>
        <p:txBody>
          <a:bodyPr wrap="none" rtlCol="0">
            <a:spAutoFit/>
          </a:bodyPr>
          <a:lstStyle/>
          <a:p>
            <a:r>
              <a:rPr lang="nl-NL" sz="2400" b="1" dirty="0">
                <a:solidFill>
                  <a:schemeClr val="bg1"/>
                </a:solidFill>
              </a:rPr>
              <a:t>KLEUREN VAN DE HENDELS EN KNOPPEN</a:t>
            </a:r>
            <a:endParaRPr lang="nl-NL" sz="2400" dirty="0">
              <a:solidFill>
                <a:schemeClr val="bg1"/>
              </a:solidFill>
            </a:endParaRPr>
          </a:p>
        </p:txBody>
      </p:sp>
    </p:spTree>
    <p:extLst>
      <p:ext uri="{BB962C8B-B14F-4D97-AF65-F5344CB8AC3E}">
        <p14:creationId xmlns:p14="http://schemas.microsoft.com/office/powerpoint/2010/main" val="1526547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1886521" y="23555"/>
            <a:ext cx="5370957" cy="584775"/>
          </a:xfrm>
          <a:prstGeom prst="rect">
            <a:avLst/>
          </a:prstGeom>
          <a:noFill/>
        </p:spPr>
        <p:txBody>
          <a:bodyPr wrap="none" rtlCol="0">
            <a:spAutoFit/>
          </a:bodyPr>
          <a:lstStyle/>
          <a:p>
            <a:r>
              <a:rPr lang="nl-NL" sz="3200" dirty="0">
                <a:solidFill>
                  <a:schemeClr val="bg1"/>
                </a:solidFill>
              </a:rPr>
              <a:t>4.2 WERKING STUURORGANEN</a:t>
            </a:r>
          </a:p>
        </p:txBody>
      </p:sp>
      <p:graphicFrame>
        <p:nvGraphicFramePr>
          <p:cNvPr id="3" name="Tabel 2">
            <a:extLst>
              <a:ext uri="{FF2B5EF4-FFF2-40B4-BE49-F238E27FC236}">
                <a16:creationId xmlns:a16="http://schemas.microsoft.com/office/drawing/2014/main" id="{A3BAD7AB-BEB6-3444-80DA-262C7C6D0423}"/>
              </a:ext>
            </a:extLst>
          </p:cNvPr>
          <p:cNvGraphicFramePr>
            <a:graphicFrameLocks noGrp="1"/>
          </p:cNvGraphicFramePr>
          <p:nvPr>
            <p:extLst>
              <p:ext uri="{D42A27DB-BD31-4B8C-83A1-F6EECF244321}">
                <p14:modId xmlns:p14="http://schemas.microsoft.com/office/powerpoint/2010/main" val="3680444328"/>
              </p:ext>
            </p:extLst>
          </p:nvPr>
        </p:nvGraphicFramePr>
        <p:xfrm>
          <a:off x="251520" y="880663"/>
          <a:ext cx="8717468" cy="5500665"/>
        </p:xfrm>
        <a:graphic>
          <a:graphicData uri="http://schemas.openxmlformats.org/drawingml/2006/table">
            <a:tbl>
              <a:tblPr firstRow="1" bandRow="1">
                <a:tableStyleId>{5C22544A-7EE6-4342-B048-85BDC9FD1C3A}</a:tableStyleId>
              </a:tblPr>
              <a:tblGrid>
                <a:gridCol w="3140062">
                  <a:extLst>
                    <a:ext uri="{9D8B030D-6E8A-4147-A177-3AD203B41FA5}">
                      <a16:colId xmlns:a16="http://schemas.microsoft.com/office/drawing/2014/main" val="2841754450"/>
                    </a:ext>
                  </a:extLst>
                </a:gridCol>
                <a:gridCol w="1215508">
                  <a:extLst>
                    <a:ext uri="{9D8B030D-6E8A-4147-A177-3AD203B41FA5}">
                      <a16:colId xmlns:a16="http://schemas.microsoft.com/office/drawing/2014/main" val="3666261302"/>
                    </a:ext>
                  </a:extLst>
                </a:gridCol>
                <a:gridCol w="4361898">
                  <a:extLst>
                    <a:ext uri="{9D8B030D-6E8A-4147-A177-3AD203B41FA5}">
                      <a16:colId xmlns:a16="http://schemas.microsoft.com/office/drawing/2014/main" val="3481708285"/>
                    </a:ext>
                  </a:extLst>
                </a:gridCol>
              </a:tblGrid>
              <a:tr h="492789">
                <a:tc>
                  <a:txBody>
                    <a:bodyPr/>
                    <a:lstStyle/>
                    <a:p>
                      <a:r>
                        <a:rPr lang="nl-NL" sz="2200" dirty="0"/>
                        <a:t>Hendel / knop</a:t>
                      </a:r>
                    </a:p>
                  </a:txBody>
                  <a:tcPr/>
                </a:tc>
                <a:tc>
                  <a:txBody>
                    <a:bodyPr/>
                    <a:lstStyle/>
                    <a:p>
                      <a:r>
                        <a:rPr lang="nl-NL" sz="2200" dirty="0"/>
                        <a:t>kleur</a:t>
                      </a:r>
                    </a:p>
                  </a:txBody>
                  <a:tcPr/>
                </a:tc>
                <a:tc>
                  <a:txBody>
                    <a:bodyPr/>
                    <a:lstStyle/>
                    <a:p>
                      <a:r>
                        <a:rPr lang="nl-NL" sz="2200" dirty="0"/>
                        <a:t>bedieningsrichting</a:t>
                      </a:r>
                    </a:p>
                  </a:txBody>
                  <a:tcPr/>
                </a:tc>
                <a:extLst>
                  <a:ext uri="{0D108BD9-81ED-4DB2-BD59-A6C34878D82A}">
                    <a16:rowId xmlns:a16="http://schemas.microsoft.com/office/drawing/2014/main" val="2579173554"/>
                  </a:ext>
                </a:extLst>
              </a:tr>
              <a:tr h="544476">
                <a:tc>
                  <a:txBody>
                    <a:bodyPr/>
                    <a:lstStyle/>
                    <a:p>
                      <a:r>
                        <a:rPr lang="nl-NL" sz="2200" dirty="0"/>
                        <a:t>1. ontkoppelingsknop</a:t>
                      </a:r>
                    </a:p>
                  </a:txBody>
                  <a:tcPr/>
                </a:tc>
                <a:tc>
                  <a:txBody>
                    <a:bodyPr/>
                    <a:lstStyle/>
                    <a:p>
                      <a:r>
                        <a:rPr lang="nl-NL" sz="2200" dirty="0"/>
                        <a:t>geel</a:t>
                      </a:r>
                    </a:p>
                  </a:txBody>
                  <a:tcPr/>
                </a:tc>
                <a:tc>
                  <a:txBody>
                    <a:bodyPr/>
                    <a:lstStyle/>
                    <a:p>
                      <a:r>
                        <a:rPr lang="nl-NL" sz="2200" dirty="0"/>
                        <a:t>trekken voor ontkoppelen</a:t>
                      </a:r>
                    </a:p>
                  </a:txBody>
                  <a:tcPr/>
                </a:tc>
                <a:extLst>
                  <a:ext uri="{0D108BD9-81ED-4DB2-BD59-A6C34878D82A}">
                    <a16:rowId xmlns:a16="http://schemas.microsoft.com/office/drawing/2014/main" val="3277964331"/>
                  </a:ext>
                </a:extLst>
              </a:tr>
              <a:tr h="535644">
                <a:tc>
                  <a:txBody>
                    <a:bodyPr/>
                    <a:lstStyle/>
                    <a:p>
                      <a:r>
                        <a:rPr lang="nl-NL" sz="2200" dirty="0"/>
                        <a:t>2. remkleppen</a:t>
                      </a:r>
                    </a:p>
                  </a:txBody>
                  <a:tcPr/>
                </a:tc>
                <a:tc>
                  <a:txBody>
                    <a:bodyPr/>
                    <a:lstStyle/>
                    <a:p>
                      <a:r>
                        <a:rPr lang="nl-NL" sz="2200" dirty="0"/>
                        <a:t>blauw</a:t>
                      </a:r>
                    </a:p>
                  </a:txBody>
                  <a:tcPr/>
                </a:tc>
                <a:tc>
                  <a:txBody>
                    <a:bodyPr/>
                    <a:lstStyle/>
                    <a:p>
                      <a:r>
                        <a:rPr lang="nl-NL" sz="2200" dirty="0"/>
                        <a:t>trekken voor remkleppen uit</a:t>
                      </a:r>
                    </a:p>
                  </a:txBody>
                  <a:tcPr/>
                </a:tc>
                <a:extLst>
                  <a:ext uri="{0D108BD9-81ED-4DB2-BD59-A6C34878D82A}">
                    <a16:rowId xmlns:a16="http://schemas.microsoft.com/office/drawing/2014/main" val="641904739"/>
                  </a:ext>
                </a:extLst>
              </a:tr>
              <a:tr h="0">
                <a:tc>
                  <a:txBody>
                    <a:bodyPr/>
                    <a:lstStyle/>
                    <a:p>
                      <a:r>
                        <a:rPr lang="nl-NL" sz="2200" dirty="0"/>
                        <a:t>3. trim</a:t>
                      </a:r>
                    </a:p>
                  </a:txBody>
                  <a:tcPr/>
                </a:tc>
                <a:tc>
                  <a:txBody>
                    <a:bodyPr/>
                    <a:lstStyle/>
                    <a:p>
                      <a:r>
                        <a:rPr lang="nl-NL" sz="2200" dirty="0"/>
                        <a:t>groen</a:t>
                      </a:r>
                    </a:p>
                  </a:txBody>
                  <a:tcPr/>
                </a:tc>
                <a:tc>
                  <a:txBody>
                    <a:bodyPr/>
                    <a:lstStyle/>
                    <a:p>
                      <a:r>
                        <a:rPr lang="nl-NL" sz="2200" dirty="0"/>
                        <a:t>naar achteren: neus gaat omhoog</a:t>
                      </a:r>
                    </a:p>
                    <a:p>
                      <a:endParaRPr lang="nl-NL" sz="2200" dirty="0"/>
                    </a:p>
                    <a:p>
                      <a:r>
                        <a:rPr lang="nl-NL" sz="2200" dirty="0"/>
                        <a:t>naar voren: neus gaat naar beneden</a:t>
                      </a:r>
                    </a:p>
                  </a:txBody>
                  <a:tcPr/>
                </a:tc>
                <a:extLst>
                  <a:ext uri="{0D108BD9-81ED-4DB2-BD59-A6C34878D82A}">
                    <a16:rowId xmlns:a16="http://schemas.microsoft.com/office/drawing/2014/main" val="2434550427"/>
                  </a:ext>
                </a:extLst>
              </a:tr>
              <a:tr h="544476">
                <a:tc>
                  <a:txBody>
                    <a:bodyPr/>
                    <a:lstStyle/>
                    <a:p>
                      <a:r>
                        <a:rPr lang="nl-NL" sz="2200" dirty="0"/>
                        <a:t>4. kap vergrendelen</a:t>
                      </a:r>
                    </a:p>
                  </a:txBody>
                  <a:tcPr/>
                </a:tc>
                <a:tc>
                  <a:txBody>
                    <a:bodyPr/>
                    <a:lstStyle/>
                    <a:p>
                      <a:r>
                        <a:rPr lang="nl-NL" sz="2200" dirty="0"/>
                        <a:t>wit*</a:t>
                      </a:r>
                    </a:p>
                  </a:txBody>
                  <a:tcPr/>
                </a:tc>
                <a:tc>
                  <a:txBody>
                    <a:bodyPr/>
                    <a:lstStyle/>
                    <a:p>
                      <a:r>
                        <a:rPr lang="nl-NL" sz="2200" dirty="0"/>
                        <a:t>zoals aangegeven op de sticker die erbij zit</a:t>
                      </a:r>
                    </a:p>
                  </a:txBody>
                  <a:tcPr/>
                </a:tc>
                <a:extLst>
                  <a:ext uri="{0D108BD9-81ED-4DB2-BD59-A6C34878D82A}">
                    <a16:rowId xmlns:a16="http://schemas.microsoft.com/office/drawing/2014/main" val="810369617"/>
                  </a:ext>
                </a:extLst>
              </a:tr>
              <a:tr h="544476">
                <a:tc>
                  <a:txBody>
                    <a:bodyPr/>
                    <a:lstStyle/>
                    <a:p>
                      <a:r>
                        <a:rPr lang="nl-NL" sz="2200" dirty="0"/>
                        <a:t>5. kap afwerpen</a:t>
                      </a:r>
                    </a:p>
                  </a:txBody>
                  <a:tcPr/>
                </a:tc>
                <a:tc>
                  <a:txBody>
                    <a:bodyPr/>
                    <a:lstStyle/>
                    <a:p>
                      <a:r>
                        <a:rPr lang="nl-NL" sz="2200" dirty="0"/>
                        <a:t>rood</a:t>
                      </a:r>
                    </a:p>
                  </a:txBody>
                  <a:tcPr/>
                </a:tc>
                <a:tc>
                  <a:txBody>
                    <a:bodyPr/>
                    <a:lstStyle/>
                    <a:p>
                      <a:r>
                        <a:rPr lang="nl-NL" sz="2200" dirty="0"/>
                        <a:t>zoals aangegeven op de sticker die erbij zit</a:t>
                      </a:r>
                    </a:p>
                  </a:txBody>
                  <a:tcPr/>
                </a:tc>
                <a:extLst>
                  <a:ext uri="{0D108BD9-81ED-4DB2-BD59-A6C34878D82A}">
                    <a16:rowId xmlns:a16="http://schemas.microsoft.com/office/drawing/2014/main" val="808067038"/>
                  </a:ext>
                </a:extLst>
              </a:tr>
              <a:tr h="544476">
                <a:tc>
                  <a:txBody>
                    <a:bodyPr/>
                    <a:lstStyle/>
                    <a:p>
                      <a:r>
                        <a:rPr lang="nl-NL" sz="2200" dirty="0"/>
                        <a:t>6. flaps</a:t>
                      </a:r>
                    </a:p>
                  </a:txBody>
                  <a:tcPr/>
                </a:tc>
                <a:tc>
                  <a:txBody>
                    <a:bodyPr/>
                    <a:lstStyle/>
                    <a:p>
                      <a:r>
                        <a:rPr lang="nl-NL" sz="2200" dirty="0"/>
                        <a:t>zwart**</a:t>
                      </a:r>
                    </a:p>
                  </a:txBody>
                  <a:tcPr/>
                </a:tc>
                <a:tc>
                  <a:txBody>
                    <a:bodyPr/>
                    <a:lstStyle/>
                    <a:p>
                      <a:r>
                        <a:rPr lang="nl-NL" sz="2200" b="0" i="0" kern="1200" dirty="0">
                          <a:solidFill>
                            <a:schemeClr val="dk1"/>
                          </a:solidFill>
                          <a:effectLst/>
                          <a:latin typeface="+mn-lt"/>
                          <a:ea typeface="+mn-ea"/>
                          <a:cs typeface="+mn-cs"/>
                        </a:rPr>
                        <a:t>flaps positief hendel naar achteren</a:t>
                      </a:r>
                      <a:endParaRPr lang="nl-NL" sz="2200" dirty="0"/>
                    </a:p>
                  </a:txBody>
                  <a:tcPr/>
                </a:tc>
                <a:extLst>
                  <a:ext uri="{0D108BD9-81ED-4DB2-BD59-A6C34878D82A}">
                    <a16:rowId xmlns:a16="http://schemas.microsoft.com/office/drawing/2014/main" val="52094624"/>
                  </a:ext>
                </a:extLst>
              </a:tr>
              <a:tr h="544476">
                <a:tc>
                  <a:txBody>
                    <a:bodyPr/>
                    <a:lstStyle/>
                    <a:p>
                      <a:r>
                        <a:rPr lang="nl-NL" sz="2200" dirty="0"/>
                        <a:t>7. wielhendel</a:t>
                      </a:r>
                    </a:p>
                  </a:txBody>
                  <a:tcPr/>
                </a:tc>
                <a:tc>
                  <a:txBody>
                    <a:bodyPr/>
                    <a:lstStyle/>
                    <a:p>
                      <a:r>
                        <a:rPr lang="nl-NL" sz="2200" dirty="0"/>
                        <a:t>zwart**</a:t>
                      </a:r>
                    </a:p>
                  </a:txBody>
                  <a:tcPr/>
                </a:tc>
                <a:tc>
                  <a:txBody>
                    <a:bodyPr/>
                    <a:lstStyle/>
                    <a:p>
                      <a:r>
                        <a:rPr lang="nl-NL" sz="2200" b="0" i="0" kern="1200" dirty="0">
                          <a:solidFill>
                            <a:schemeClr val="dk1"/>
                          </a:solidFill>
                          <a:effectLst/>
                          <a:latin typeface="+mn-lt"/>
                          <a:ea typeface="+mn-ea"/>
                          <a:cs typeface="+mn-cs"/>
                        </a:rPr>
                        <a:t>voor intrekken en uitduwen van het wiel</a:t>
                      </a:r>
                      <a:endParaRPr lang="nl-NL" sz="2200" dirty="0"/>
                    </a:p>
                  </a:txBody>
                  <a:tcPr/>
                </a:tc>
                <a:extLst>
                  <a:ext uri="{0D108BD9-81ED-4DB2-BD59-A6C34878D82A}">
                    <a16:rowId xmlns:a16="http://schemas.microsoft.com/office/drawing/2014/main" val="1678005771"/>
                  </a:ext>
                </a:extLst>
              </a:tr>
            </a:tbl>
          </a:graphicData>
        </a:graphic>
      </p:graphicFrame>
    </p:spTree>
    <p:extLst>
      <p:ext uri="{BB962C8B-B14F-4D97-AF65-F5344CB8AC3E}">
        <p14:creationId xmlns:p14="http://schemas.microsoft.com/office/powerpoint/2010/main" val="2406591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1704772" y="35913"/>
            <a:ext cx="5734455" cy="584775"/>
          </a:xfrm>
          <a:prstGeom prst="rect">
            <a:avLst/>
          </a:prstGeom>
          <a:noFill/>
        </p:spPr>
        <p:txBody>
          <a:bodyPr wrap="none" rtlCol="0">
            <a:spAutoFit/>
          </a:bodyPr>
          <a:lstStyle/>
          <a:p>
            <a:r>
              <a:rPr lang="nl-NL" sz="3200" dirty="0">
                <a:solidFill>
                  <a:schemeClr val="bg1"/>
                </a:solidFill>
              </a:rPr>
              <a:t>4.3 SNELHEID, HORIZON EN TRIM</a:t>
            </a:r>
          </a:p>
        </p:txBody>
      </p:sp>
      <p:pic>
        <p:nvPicPr>
          <p:cNvPr id="2" name="Afbeelding 1">
            <a:extLst>
              <a:ext uri="{FF2B5EF4-FFF2-40B4-BE49-F238E27FC236}">
                <a16:creationId xmlns:a16="http://schemas.microsoft.com/office/drawing/2014/main" id="{70ECACA2-06B2-494F-8B01-00ED79E5B4ED}"/>
              </a:ext>
            </a:extLst>
          </p:cNvPr>
          <p:cNvPicPr>
            <a:picLocks noChangeAspect="1"/>
          </p:cNvPicPr>
          <p:nvPr/>
        </p:nvPicPr>
        <p:blipFill>
          <a:blip r:embed="rId4"/>
          <a:stretch>
            <a:fillRect/>
          </a:stretch>
        </p:blipFill>
        <p:spPr>
          <a:xfrm>
            <a:off x="57606" y="770027"/>
            <a:ext cx="5862531" cy="3745506"/>
          </a:xfrm>
          <a:prstGeom prst="rect">
            <a:avLst/>
          </a:prstGeom>
        </p:spPr>
      </p:pic>
      <p:sp>
        <p:nvSpPr>
          <p:cNvPr id="3" name="Tekstvak 2">
            <a:extLst>
              <a:ext uri="{FF2B5EF4-FFF2-40B4-BE49-F238E27FC236}">
                <a16:creationId xmlns:a16="http://schemas.microsoft.com/office/drawing/2014/main" id="{D8860CA4-5D65-4242-81D4-515E4D597C6B}"/>
              </a:ext>
            </a:extLst>
          </p:cNvPr>
          <p:cNvSpPr txBox="1"/>
          <p:nvPr/>
        </p:nvSpPr>
        <p:spPr>
          <a:xfrm>
            <a:off x="-36512" y="4730368"/>
            <a:ext cx="3384376" cy="1938992"/>
          </a:xfrm>
          <a:prstGeom prst="rect">
            <a:avLst/>
          </a:prstGeom>
          <a:noFill/>
        </p:spPr>
        <p:txBody>
          <a:bodyPr wrap="square" rtlCol="0">
            <a:spAutoFit/>
          </a:bodyPr>
          <a:lstStyle/>
          <a:p>
            <a:pPr marL="342900" indent="-342900">
              <a:buClr>
                <a:srgbClr val="FF0000"/>
              </a:buClr>
              <a:buFont typeface="Wingdings" pitchFamily="2" charset="2"/>
              <a:buChar char="Ø"/>
            </a:pPr>
            <a:r>
              <a:rPr lang="nl-NL" sz="2400" dirty="0"/>
              <a:t>Een zweefvliegtuig kan alleen maar vliegen en snelheid behouden door naar beneden te glijden </a:t>
            </a:r>
          </a:p>
        </p:txBody>
      </p:sp>
      <p:pic>
        <p:nvPicPr>
          <p:cNvPr id="4" name="Afbeelding 3">
            <a:extLst>
              <a:ext uri="{FF2B5EF4-FFF2-40B4-BE49-F238E27FC236}">
                <a16:creationId xmlns:a16="http://schemas.microsoft.com/office/drawing/2014/main" id="{39138F47-C3AE-D547-BEC4-34EE5CB9C5CD}"/>
              </a:ext>
            </a:extLst>
          </p:cNvPr>
          <p:cNvPicPr>
            <a:picLocks noChangeAspect="1"/>
          </p:cNvPicPr>
          <p:nvPr/>
        </p:nvPicPr>
        <p:blipFill>
          <a:blip r:embed="rId5"/>
          <a:stretch>
            <a:fillRect/>
          </a:stretch>
        </p:blipFill>
        <p:spPr>
          <a:xfrm>
            <a:off x="3312903" y="2851150"/>
            <a:ext cx="5812950" cy="3981871"/>
          </a:xfrm>
          <a:prstGeom prst="rect">
            <a:avLst/>
          </a:prstGeom>
        </p:spPr>
      </p:pic>
      <p:sp>
        <p:nvSpPr>
          <p:cNvPr id="5" name="Tekstvak 4">
            <a:extLst>
              <a:ext uri="{FF2B5EF4-FFF2-40B4-BE49-F238E27FC236}">
                <a16:creationId xmlns:a16="http://schemas.microsoft.com/office/drawing/2014/main" id="{6237AA68-CBD6-1D40-9F0E-F2C355C415AE}"/>
              </a:ext>
            </a:extLst>
          </p:cNvPr>
          <p:cNvSpPr txBox="1"/>
          <p:nvPr/>
        </p:nvSpPr>
        <p:spPr>
          <a:xfrm>
            <a:off x="5940152" y="752304"/>
            <a:ext cx="3126227" cy="1938992"/>
          </a:xfrm>
          <a:prstGeom prst="rect">
            <a:avLst/>
          </a:prstGeom>
          <a:noFill/>
        </p:spPr>
        <p:txBody>
          <a:bodyPr wrap="square" rtlCol="0">
            <a:spAutoFit/>
          </a:bodyPr>
          <a:lstStyle/>
          <a:p>
            <a:pPr marL="342900" indent="-342900">
              <a:buClr>
                <a:srgbClr val="FF0000"/>
              </a:buClr>
              <a:buFont typeface="Wingdings" pitchFamily="2" charset="2"/>
              <a:buChar char="Ø"/>
            </a:pPr>
            <a:r>
              <a:rPr lang="nl-NL" sz="2400" dirty="0"/>
              <a:t>Bij een motorzweefvliegtuig trekt de propeller het vliegtuig naar voren</a:t>
            </a:r>
          </a:p>
        </p:txBody>
      </p:sp>
      <p:sp>
        <p:nvSpPr>
          <p:cNvPr id="6" name="Tekstvak 5">
            <a:extLst>
              <a:ext uri="{FF2B5EF4-FFF2-40B4-BE49-F238E27FC236}">
                <a16:creationId xmlns:a16="http://schemas.microsoft.com/office/drawing/2014/main" id="{2099D2A3-AC10-2D43-A047-082ED28D8DC8}"/>
              </a:ext>
            </a:extLst>
          </p:cNvPr>
          <p:cNvSpPr txBox="1"/>
          <p:nvPr/>
        </p:nvSpPr>
        <p:spPr>
          <a:xfrm>
            <a:off x="57606" y="770027"/>
            <a:ext cx="1433406" cy="461665"/>
          </a:xfrm>
          <a:prstGeom prst="rect">
            <a:avLst/>
          </a:prstGeom>
          <a:solidFill>
            <a:schemeClr val="accent1"/>
          </a:solidFill>
        </p:spPr>
        <p:txBody>
          <a:bodyPr wrap="none" rtlCol="0">
            <a:spAutoFit/>
          </a:bodyPr>
          <a:lstStyle/>
          <a:p>
            <a:r>
              <a:rPr lang="nl-NL" sz="2400" b="1" dirty="0">
                <a:solidFill>
                  <a:schemeClr val="bg1"/>
                </a:solidFill>
              </a:rPr>
              <a:t>SNELHEID</a:t>
            </a:r>
            <a:endParaRPr lang="nl-NL" sz="2400" dirty="0">
              <a:solidFill>
                <a:schemeClr val="bg1"/>
              </a:solidFill>
            </a:endParaRPr>
          </a:p>
        </p:txBody>
      </p:sp>
    </p:spTree>
    <p:extLst>
      <p:ext uri="{BB962C8B-B14F-4D97-AF65-F5344CB8AC3E}">
        <p14:creationId xmlns:p14="http://schemas.microsoft.com/office/powerpoint/2010/main" val="842152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1704772" y="35913"/>
            <a:ext cx="5734455" cy="584775"/>
          </a:xfrm>
          <a:prstGeom prst="rect">
            <a:avLst/>
          </a:prstGeom>
          <a:noFill/>
        </p:spPr>
        <p:txBody>
          <a:bodyPr wrap="none" rtlCol="0">
            <a:spAutoFit/>
          </a:bodyPr>
          <a:lstStyle/>
          <a:p>
            <a:r>
              <a:rPr lang="nl-NL" sz="3200" dirty="0">
                <a:solidFill>
                  <a:schemeClr val="bg1"/>
                </a:solidFill>
              </a:rPr>
              <a:t>4.3 SNELHEID, HORIZON EN TRIM</a:t>
            </a:r>
          </a:p>
        </p:txBody>
      </p:sp>
      <p:sp>
        <p:nvSpPr>
          <p:cNvPr id="5" name="Tekstvak 4">
            <a:extLst>
              <a:ext uri="{FF2B5EF4-FFF2-40B4-BE49-F238E27FC236}">
                <a16:creationId xmlns:a16="http://schemas.microsoft.com/office/drawing/2014/main" id="{9ACE53F8-7CEA-314A-8B76-AE8EDFE5550E}"/>
              </a:ext>
            </a:extLst>
          </p:cNvPr>
          <p:cNvSpPr txBox="1"/>
          <p:nvPr/>
        </p:nvSpPr>
        <p:spPr>
          <a:xfrm>
            <a:off x="6245788" y="628832"/>
            <a:ext cx="2898212" cy="6370975"/>
          </a:xfrm>
          <a:prstGeom prst="rect">
            <a:avLst/>
          </a:prstGeom>
          <a:noFill/>
        </p:spPr>
        <p:txBody>
          <a:bodyPr wrap="square" rtlCol="0">
            <a:spAutoFit/>
          </a:bodyPr>
          <a:lstStyle/>
          <a:p>
            <a:pPr marL="342900" indent="-342900">
              <a:buClr>
                <a:srgbClr val="FF0000"/>
              </a:buClr>
              <a:buFont typeface="Wingdings" pitchFamily="2" charset="2"/>
              <a:buChar char="Ø"/>
            </a:pPr>
            <a:r>
              <a:rPr lang="nl-NL" sz="2400" dirty="0"/>
              <a:t>De snelheid kun je  schatten uit de hoogte van de horizon in de kap.</a:t>
            </a:r>
          </a:p>
          <a:p>
            <a:pPr marL="342900" indent="-342900">
              <a:buClr>
                <a:srgbClr val="FF0000"/>
              </a:buClr>
              <a:buFont typeface="Wingdings" pitchFamily="2" charset="2"/>
              <a:buChar char="Ø"/>
            </a:pPr>
            <a:endParaRPr lang="nl-NL" sz="2400" dirty="0"/>
          </a:p>
          <a:p>
            <a:pPr marL="342900" indent="-342900">
              <a:buClr>
                <a:srgbClr val="FF0000"/>
              </a:buClr>
              <a:buFont typeface="Wingdings" pitchFamily="2" charset="2"/>
              <a:buChar char="Ø"/>
            </a:pPr>
            <a:r>
              <a:rPr lang="nl-NL" sz="2400" dirty="0"/>
              <a:t>Bij normale vliegsnelheid staat de horizon ergens in het midden in de kap. </a:t>
            </a:r>
          </a:p>
          <a:p>
            <a:pPr marL="342900" indent="-342900">
              <a:buClr>
                <a:srgbClr val="FF0000"/>
              </a:buClr>
              <a:buFont typeface="Wingdings" pitchFamily="2" charset="2"/>
              <a:buChar char="Ø"/>
            </a:pPr>
            <a:endParaRPr lang="nl-NL" sz="2400" dirty="0"/>
          </a:p>
          <a:p>
            <a:pPr marL="342900" indent="-342900">
              <a:buClr>
                <a:srgbClr val="FF0000"/>
              </a:buClr>
              <a:buFont typeface="Wingdings" pitchFamily="2" charset="2"/>
              <a:buChar char="Ø"/>
            </a:pPr>
            <a:r>
              <a:rPr lang="nl-NL" sz="2400" dirty="0"/>
              <a:t>Bij te lage  snelheid laag in de kap.</a:t>
            </a:r>
          </a:p>
          <a:p>
            <a:pPr marL="342900" indent="-342900">
              <a:buClr>
                <a:srgbClr val="FF0000"/>
              </a:buClr>
              <a:buFont typeface="Wingdings" pitchFamily="2" charset="2"/>
              <a:buChar char="Ø"/>
            </a:pPr>
            <a:endParaRPr lang="nl-NL" sz="2400" dirty="0"/>
          </a:p>
          <a:p>
            <a:pPr marL="342900" indent="-342900">
              <a:buClr>
                <a:srgbClr val="FF0000"/>
              </a:buClr>
              <a:buFont typeface="Wingdings" pitchFamily="2" charset="2"/>
              <a:buChar char="Ø"/>
            </a:pPr>
            <a:r>
              <a:rPr lang="nl-NL" sz="2400" dirty="0"/>
              <a:t>Bij hoge snelheid hoog in de kap.</a:t>
            </a:r>
          </a:p>
        </p:txBody>
      </p:sp>
      <p:pic>
        <p:nvPicPr>
          <p:cNvPr id="6" name="Afbeelding 5">
            <a:extLst>
              <a:ext uri="{FF2B5EF4-FFF2-40B4-BE49-F238E27FC236}">
                <a16:creationId xmlns:a16="http://schemas.microsoft.com/office/drawing/2014/main" id="{1CF72164-966E-6464-C020-53DCC04969D2}"/>
              </a:ext>
            </a:extLst>
          </p:cNvPr>
          <p:cNvPicPr>
            <a:picLocks noChangeAspect="1"/>
          </p:cNvPicPr>
          <p:nvPr/>
        </p:nvPicPr>
        <p:blipFill>
          <a:blip r:embed="rId4"/>
          <a:stretch>
            <a:fillRect/>
          </a:stretch>
        </p:blipFill>
        <p:spPr>
          <a:xfrm>
            <a:off x="55424" y="719163"/>
            <a:ext cx="6281907" cy="3155252"/>
          </a:xfrm>
          <a:prstGeom prst="rect">
            <a:avLst/>
          </a:prstGeom>
        </p:spPr>
      </p:pic>
      <p:sp>
        <p:nvSpPr>
          <p:cNvPr id="7" name="Tekstvak 6">
            <a:extLst>
              <a:ext uri="{FF2B5EF4-FFF2-40B4-BE49-F238E27FC236}">
                <a16:creationId xmlns:a16="http://schemas.microsoft.com/office/drawing/2014/main" id="{D95874C9-BAEA-4125-8811-B59476AB67AD}"/>
              </a:ext>
            </a:extLst>
          </p:cNvPr>
          <p:cNvSpPr txBox="1"/>
          <p:nvPr/>
        </p:nvSpPr>
        <p:spPr>
          <a:xfrm>
            <a:off x="4886968" y="707459"/>
            <a:ext cx="1395254" cy="461665"/>
          </a:xfrm>
          <a:prstGeom prst="rect">
            <a:avLst/>
          </a:prstGeom>
          <a:solidFill>
            <a:schemeClr val="accent1"/>
          </a:solidFill>
        </p:spPr>
        <p:txBody>
          <a:bodyPr wrap="none" rtlCol="0">
            <a:spAutoFit/>
          </a:bodyPr>
          <a:lstStyle/>
          <a:p>
            <a:r>
              <a:rPr lang="nl-NL" sz="2400" b="1" dirty="0">
                <a:solidFill>
                  <a:schemeClr val="bg1"/>
                </a:solidFill>
              </a:rPr>
              <a:t>HORIZON</a:t>
            </a:r>
            <a:endParaRPr lang="nl-NL" sz="2400" dirty="0">
              <a:solidFill>
                <a:schemeClr val="bg1"/>
              </a:solidFill>
            </a:endParaRPr>
          </a:p>
        </p:txBody>
      </p:sp>
      <p:pic>
        <p:nvPicPr>
          <p:cNvPr id="8" name="Afbeelding 7">
            <a:extLst>
              <a:ext uri="{FF2B5EF4-FFF2-40B4-BE49-F238E27FC236}">
                <a16:creationId xmlns:a16="http://schemas.microsoft.com/office/drawing/2014/main" id="{3FBB7AE7-07FB-B85E-4D22-2727676B31F1}"/>
              </a:ext>
            </a:extLst>
          </p:cNvPr>
          <p:cNvPicPr>
            <a:picLocks noChangeAspect="1"/>
          </p:cNvPicPr>
          <p:nvPr/>
        </p:nvPicPr>
        <p:blipFill rotWithShape="1">
          <a:blip r:embed="rId5"/>
          <a:srcRect t="2276" b="5951"/>
          <a:stretch/>
        </p:blipFill>
        <p:spPr>
          <a:xfrm>
            <a:off x="61123" y="3643891"/>
            <a:ext cx="6276208" cy="3155240"/>
          </a:xfrm>
          <a:prstGeom prst="rect">
            <a:avLst/>
          </a:prstGeom>
        </p:spPr>
      </p:pic>
    </p:spTree>
    <p:extLst>
      <p:ext uri="{BB962C8B-B14F-4D97-AF65-F5344CB8AC3E}">
        <p14:creationId xmlns:p14="http://schemas.microsoft.com/office/powerpoint/2010/main" val="332393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3131840" y="31182"/>
            <a:ext cx="2279983" cy="584775"/>
          </a:xfrm>
          <a:prstGeom prst="rect">
            <a:avLst/>
          </a:prstGeom>
          <a:noFill/>
        </p:spPr>
        <p:txBody>
          <a:bodyPr wrap="none" rtlCol="0">
            <a:spAutoFit/>
          </a:bodyPr>
          <a:lstStyle/>
          <a:p>
            <a:r>
              <a:rPr lang="nl-NL" sz="3200" dirty="0">
                <a:solidFill>
                  <a:schemeClr val="bg1"/>
                </a:solidFill>
              </a:rPr>
              <a:t>4.3 Checklist</a:t>
            </a:r>
          </a:p>
        </p:txBody>
      </p:sp>
      <p:pic>
        <p:nvPicPr>
          <p:cNvPr id="5" name="Afbeelding 4">
            <a:extLst>
              <a:ext uri="{FF2B5EF4-FFF2-40B4-BE49-F238E27FC236}">
                <a16:creationId xmlns:a16="http://schemas.microsoft.com/office/drawing/2014/main" id="{0DAC4B8C-F524-B0A7-27C2-F4C79E6419EB}"/>
              </a:ext>
            </a:extLst>
          </p:cNvPr>
          <p:cNvPicPr>
            <a:picLocks noChangeAspect="1"/>
          </p:cNvPicPr>
          <p:nvPr/>
        </p:nvPicPr>
        <p:blipFill rotWithShape="1">
          <a:blip r:embed="rId4">
            <a:extLst>
              <a:ext uri="{28A0092B-C50C-407E-A947-70E740481C1C}">
                <a14:useLocalDpi xmlns:a14="http://schemas.microsoft.com/office/drawing/2010/main" val="0"/>
              </a:ext>
            </a:extLst>
          </a:blip>
          <a:srcRect t="18426"/>
          <a:stretch/>
        </p:blipFill>
        <p:spPr>
          <a:xfrm>
            <a:off x="611561" y="744487"/>
            <a:ext cx="8208912" cy="6113514"/>
          </a:xfrm>
          <a:prstGeom prst="rect">
            <a:avLst/>
          </a:prstGeom>
        </p:spPr>
      </p:pic>
    </p:spTree>
    <p:extLst>
      <p:ext uri="{BB962C8B-B14F-4D97-AF65-F5344CB8AC3E}">
        <p14:creationId xmlns:p14="http://schemas.microsoft.com/office/powerpoint/2010/main" val="2026211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2111581" y="23500"/>
            <a:ext cx="4870244" cy="584775"/>
          </a:xfrm>
          <a:prstGeom prst="rect">
            <a:avLst/>
          </a:prstGeom>
          <a:noFill/>
        </p:spPr>
        <p:txBody>
          <a:bodyPr wrap="none" rtlCol="0">
            <a:spAutoFit/>
          </a:bodyPr>
          <a:lstStyle/>
          <a:p>
            <a:r>
              <a:rPr lang="nl-NL" sz="3200" dirty="0">
                <a:solidFill>
                  <a:schemeClr val="bg1"/>
                </a:solidFill>
              </a:rPr>
              <a:t>4.4 HAAK- EN NEVENEFFECT</a:t>
            </a:r>
          </a:p>
        </p:txBody>
      </p:sp>
      <p:pic>
        <p:nvPicPr>
          <p:cNvPr id="2" name="Afbeelding 1">
            <a:extLst>
              <a:ext uri="{FF2B5EF4-FFF2-40B4-BE49-F238E27FC236}">
                <a16:creationId xmlns:a16="http://schemas.microsoft.com/office/drawing/2014/main" id="{5A69FA3A-FDC8-9B4B-BAE2-5BA2EB6AC119}"/>
              </a:ext>
            </a:extLst>
          </p:cNvPr>
          <p:cNvPicPr>
            <a:picLocks noChangeAspect="1"/>
          </p:cNvPicPr>
          <p:nvPr/>
        </p:nvPicPr>
        <p:blipFill>
          <a:blip r:embed="rId4"/>
          <a:stretch>
            <a:fillRect/>
          </a:stretch>
        </p:blipFill>
        <p:spPr>
          <a:xfrm>
            <a:off x="899592" y="753479"/>
            <a:ext cx="7325093" cy="4168556"/>
          </a:xfrm>
          <a:prstGeom prst="rect">
            <a:avLst/>
          </a:prstGeom>
        </p:spPr>
      </p:pic>
      <p:sp>
        <p:nvSpPr>
          <p:cNvPr id="3" name="Tekstvak 2">
            <a:extLst>
              <a:ext uri="{FF2B5EF4-FFF2-40B4-BE49-F238E27FC236}">
                <a16:creationId xmlns:a16="http://schemas.microsoft.com/office/drawing/2014/main" id="{0F4E1A5E-AD9C-D548-99D5-E9D01377CB5C}"/>
              </a:ext>
            </a:extLst>
          </p:cNvPr>
          <p:cNvSpPr txBox="1"/>
          <p:nvPr/>
        </p:nvSpPr>
        <p:spPr>
          <a:xfrm>
            <a:off x="0" y="4905283"/>
            <a:ext cx="9144000" cy="1862048"/>
          </a:xfrm>
          <a:prstGeom prst="rect">
            <a:avLst/>
          </a:prstGeom>
          <a:noFill/>
        </p:spPr>
        <p:txBody>
          <a:bodyPr wrap="square" rtlCol="0">
            <a:spAutoFit/>
          </a:bodyPr>
          <a:lstStyle/>
          <a:p>
            <a:pPr marL="342900" indent="-342900">
              <a:buClr>
                <a:srgbClr val="FF0000"/>
              </a:buClr>
              <a:buFont typeface="Wingdings" pitchFamily="2" charset="2"/>
              <a:buChar char="Ø"/>
            </a:pPr>
            <a:r>
              <a:rPr lang="nl-NL" sz="2300" dirty="0"/>
              <a:t>Geef je een uitslag met het richtingsroer, dan gier je. Het </a:t>
            </a:r>
            <a:r>
              <a:rPr lang="nl-NL" sz="2300" dirty="0">
                <a:solidFill>
                  <a:srgbClr val="FF0000"/>
                </a:solidFill>
              </a:rPr>
              <a:t>neveneffect van de beweging gieren is rollen.</a:t>
            </a:r>
          </a:p>
          <a:p>
            <a:pPr marL="342900" indent="-342900">
              <a:buClr>
                <a:srgbClr val="FF0000"/>
              </a:buClr>
              <a:buFont typeface="Wingdings" pitchFamily="2" charset="2"/>
              <a:buChar char="Ø"/>
            </a:pPr>
            <a:r>
              <a:rPr lang="nl-NL" sz="2300" dirty="0"/>
              <a:t>Geef je een uitslag met de stuurknuppel naar links of naar rechts, dan rol je (neem je dwarshelling aan). Het </a:t>
            </a:r>
            <a:r>
              <a:rPr lang="nl-NL" sz="2300" dirty="0">
                <a:solidFill>
                  <a:srgbClr val="FF0000"/>
                </a:solidFill>
              </a:rPr>
              <a:t>neveneffect van hellen is gieren</a:t>
            </a:r>
            <a:r>
              <a:rPr lang="nl-NL" sz="2300" dirty="0"/>
              <a:t>.</a:t>
            </a:r>
          </a:p>
          <a:p>
            <a:pPr marL="342900" indent="-342900">
              <a:buClr>
                <a:srgbClr val="FF0000"/>
              </a:buClr>
              <a:buFont typeface="Wingdings" pitchFamily="2" charset="2"/>
              <a:buChar char="Ø"/>
            </a:pPr>
            <a:r>
              <a:rPr lang="nl-NL" sz="2300" dirty="0"/>
              <a:t>Door een neerwaartse uitslag van een rolroer ontstaat het </a:t>
            </a:r>
            <a:r>
              <a:rPr lang="nl-NL" sz="2300" dirty="0">
                <a:solidFill>
                  <a:srgbClr val="FF0000"/>
                </a:solidFill>
              </a:rPr>
              <a:t>haakeffect</a:t>
            </a:r>
            <a:r>
              <a:rPr lang="nl-NL" sz="2300" dirty="0"/>
              <a:t>.</a:t>
            </a:r>
          </a:p>
        </p:txBody>
      </p:sp>
    </p:spTree>
    <p:extLst>
      <p:ext uri="{BB962C8B-B14F-4D97-AF65-F5344CB8AC3E}">
        <p14:creationId xmlns:p14="http://schemas.microsoft.com/office/powerpoint/2010/main" val="2733061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2111581" y="23500"/>
            <a:ext cx="4870244" cy="584775"/>
          </a:xfrm>
          <a:prstGeom prst="rect">
            <a:avLst/>
          </a:prstGeom>
          <a:noFill/>
        </p:spPr>
        <p:txBody>
          <a:bodyPr wrap="none" rtlCol="0">
            <a:spAutoFit/>
          </a:bodyPr>
          <a:lstStyle/>
          <a:p>
            <a:r>
              <a:rPr lang="nl-NL" sz="3200" dirty="0">
                <a:solidFill>
                  <a:schemeClr val="bg1"/>
                </a:solidFill>
              </a:rPr>
              <a:t>4.5 HAAK- EN NEVENEFFECT</a:t>
            </a:r>
          </a:p>
        </p:txBody>
      </p:sp>
      <p:pic>
        <p:nvPicPr>
          <p:cNvPr id="3" name="Afbeelding 2">
            <a:extLst>
              <a:ext uri="{FF2B5EF4-FFF2-40B4-BE49-F238E27FC236}">
                <a16:creationId xmlns:a16="http://schemas.microsoft.com/office/drawing/2014/main" id="{1645078C-BC1E-EC42-9C2A-A6885A3C2E75}"/>
              </a:ext>
            </a:extLst>
          </p:cNvPr>
          <p:cNvPicPr>
            <a:picLocks noChangeAspect="1"/>
          </p:cNvPicPr>
          <p:nvPr/>
        </p:nvPicPr>
        <p:blipFill rotWithShape="1">
          <a:blip r:embed="rId4"/>
          <a:srcRect b="5136"/>
          <a:stretch/>
        </p:blipFill>
        <p:spPr>
          <a:xfrm>
            <a:off x="14829" y="719163"/>
            <a:ext cx="9144000" cy="3861964"/>
          </a:xfrm>
          <a:prstGeom prst="rect">
            <a:avLst/>
          </a:prstGeom>
        </p:spPr>
      </p:pic>
      <p:sp>
        <p:nvSpPr>
          <p:cNvPr id="12" name="Tekstvak 11">
            <a:extLst>
              <a:ext uri="{FF2B5EF4-FFF2-40B4-BE49-F238E27FC236}">
                <a16:creationId xmlns:a16="http://schemas.microsoft.com/office/drawing/2014/main" id="{F50FF6C7-CACD-7B4D-9C96-3F459047BC6C}"/>
              </a:ext>
            </a:extLst>
          </p:cNvPr>
          <p:cNvSpPr txBox="1"/>
          <p:nvPr/>
        </p:nvSpPr>
        <p:spPr>
          <a:xfrm>
            <a:off x="34327" y="4119463"/>
            <a:ext cx="7345985" cy="461665"/>
          </a:xfrm>
          <a:prstGeom prst="rect">
            <a:avLst/>
          </a:prstGeom>
          <a:solidFill>
            <a:schemeClr val="accent1"/>
          </a:solidFill>
        </p:spPr>
        <p:txBody>
          <a:bodyPr wrap="none" rtlCol="0">
            <a:spAutoFit/>
          </a:bodyPr>
          <a:lstStyle/>
          <a:p>
            <a:r>
              <a:rPr lang="nl-NL" sz="2400" b="1" dirty="0">
                <a:solidFill>
                  <a:schemeClr val="bg1"/>
                </a:solidFill>
              </a:rPr>
              <a:t>DE BEWEGING GIEREN HEEFT ROLLEN ALS NEVENEFFECT</a:t>
            </a:r>
            <a:endParaRPr lang="nl-NL" sz="2400" dirty="0">
              <a:solidFill>
                <a:schemeClr val="bg1"/>
              </a:solidFill>
            </a:endParaRPr>
          </a:p>
        </p:txBody>
      </p:sp>
      <p:sp>
        <p:nvSpPr>
          <p:cNvPr id="4" name="Tekstvak 3">
            <a:extLst>
              <a:ext uri="{FF2B5EF4-FFF2-40B4-BE49-F238E27FC236}">
                <a16:creationId xmlns:a16="http://schemas.microsoft.com/office/drawing/2014/main" id="{89E1B68F-4EA2-BB47-BBB4-493837FDF6C0}"/>
              </a:ext>
            </a:extLst>
          </p:cNvPr>
          <p:cNvSpPr txBox="1"/>
          <p:nvPr/>
        </p:nvSpPr>
        <p:spPr>
          <a:xfrm>
            <a:off x="80070" y="4581128"/>
            <a:ext cx="8892480" cy="2308324"/>
          </a:xfrm>
          <a:prstGeom prst="rect">
            <a:avLst/>
          </a:prstGeom>
          <a:noFill/>
        </p:spPr>
        <p:txBody>
          <a:bodyPr wrap="square" rtlCol="0">
            <a:spAutoFit/>
          </a:bodyPr>
          <a:lstStyle/>
          <a:p>
            <a:pPr marL="342900" indent="-342900">
              <a:buClr>
                <a:srgbClr val="FF0000"/>
              </a:buClr>
              <a:buFont typeface="Wingdings" pitchFamily="2" charset="2"/>
              <a:buChar char="Ø"/>
            </a:pPr>
            <a:r>
              <a:rPr lang="nl-NL" sz="2400" dirty="0"/>
              <a:t>Bij voeten naar links, giert het zweefvliegtuig naar links. </a:t>
            </a:r>
          </a:p>
          <a:p>
            <a:pPr marL="342900" indent="-342900">
              <a:buClr>
                <a:srgbClr val="FF0000"/>
              </a:buClr>
              <a:buFont typeface="Wingdings" pitchFamily="2" charset="2"/>
              <a:buChar char="Ø"/>
            </a:pPr>
            <a:r>
              <a:rPr lang="nl-NL" sz="2400" dirty="0"/>
              <a:t>De buitenvleugel legt een langere weg af dan de binnenvleugel,  Hij gaat dus sneller en levert meer lift. </a:t>
            </a:r>
          </a:p>
          <a:p>
            <a:pPr marL="342900" indent="-342900">
              <a:buClr>
                <a:srgbClr val="FF0000"/>
              </a:buClr>
              <a:buFont typeface="Wingdings" pitchFamily="2" charset="2"/>
              <a:buChar char="Ø"/>
            </a:pPr>
            <a:r>
              <a:rPr lang="nl-NL" sz="2400" dirty="0"/>
              <a:t>De binnenvleugel levert door lagere snelheid minder lift. Het gevolg is dat de buitenvleugel door meer lift omhoog gaat, het zweefvliegtuig gaat rollen.</a:t>
            </a:r>
          </a:p>
        </p:txBody>
      </p:sp>
    </p:spTree>
    <p:extLst>
      <p:ext uri="{BB962C8B-B14F-4D97-AF65-F5344CB8AC3E}">
        <p14:creationId xmlns:p14="http://schemas.microsoft.com/office/powerpoint/2010/main" val="3784567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sp>
        <p:nvSpPr>
          <p:cNvPr id="10" name="Tekstvak 9">
            <a:extLst>
              <a:ext uri="{FF2B5EF4-FFF2-40B4-BE49-F238E27FC236}">
                <a16:creationId xmlns:a16="http://schemas.microsoft.com/office/drawing/2014/main" id="{C134934F-0D84-0B4A-9D35-8F9FFA6C1C94}"/>
              </a:ext>
            </a:extLst>
          </p:cNvPr>
          <p:cNvSpPr txBox="1"/>
          <p:nvPr/>
        </p:nvSpPr>
        <p:spPr>
          <a:xfrm>
            <a:off x="3131840" y="23500"/>
            <a:ext cx="4870244" cy="584775"/>
          </a:xfrm>
          <a:prstGeom prst="rect">
            <a:avLst/>
          </a:prstGeom>
          <a:noFill/>
        </p:spPr>
        <p:txBody>
          <a:bodyPr wrap="none" rtlCol="0">
            <a:spAutoFit/>
          </a:bodyPr>
          <a:lstStyle/>
          <a:p>
            <a:r>
              <a:rPr lang="nl-NL" sz="3200" dirty="0">
                <a:solidFill>
                  <a:schemeClr val="bg1"/>
                </a:solidFill>
              </a:rPr>
              <a:t>4.5 HAAK- EN NEVENEFFECT</a:t>
            </a:r>
          </a:p>
        </p:txBody>
      </p:sp>
      <p:pic>
        <p:nvPicPr>
          <p:cNvPr id="2" name="Afbeelding 1">
            <a:extLst>
              <a:ext uri="{FF2B5EF4-FFF2-40B4-BE49-F238E27FC236}">
                <a16:creationId xmlns:a16="http://schemas.microsoft.com/office/drawing/2014/main" id="{1D03A4B9-BDCB-044A-95BD-3FA0EB82B61E}"/>
              </a:ext>
            </a:extLst>
          </p:cNvPr>
          <p:cNvPicPr>
            <a:picLocks noChangeAspect="1"/>
          </p:cNvPicPr>
          <p:nvPr/>
        </p:nvPicPr>
        <p:blipFill>
          <a:blip r:embed="rId3"/>
          <a:stretch>
            <a:fillRect/>
          </a:stretch>
        </p:blipFill>
        <p:spPr>
          <a:xfrm>
            <a:off x="-37742" y="-7886"/>
            <a:ext cx="3097467" cy="6858000"/>
          </a:xfrm>
          <a:prstGeom prst="rect">
            <a:avLst/>
          </a:prstGeom>
        </p:spPr>
      </p:pic>
      <p:pic>
        <p:nvPicPr>
          <p:cNvPr id="11" name="Picture 6">
            <a:extLst>
              <a:ext uri="{FF2B5EF4-FFF2-40B4-BE49-F238E27FC236}">
                <a16:creationId xmlns:a16="http://schemas.microsoft.com/office/drawing/2014/main" id="{ACD6A6D7-78F9-D040-9FE5-29402AFB3D94}"/>
              </a:ext>
            </a:extLst>
          </p:cNvPr>
          <p:cNvPicPr>
            <a:picLocks noChangeArrowheads="1"/>
          </p:cNvPicPr>
          <p:nvPr/>
        </p:nvPicPr>
        <p:blipFill>
          <a:blip r:embed="rId4" cstate="print"/>
          <a:srcRect/>
          <a:stretch>
            <a:fillRect/>
          </a:stretch>
        </p:blipFill>
        <p:spPr bwMode="auto">
          <a:xfrm>
            <a:off x="8286750" y="11088"/>
            <a:ext cx="685800" cy="609600"/>
          </a:xfrm>
          <a:prstGeom prst="rect">
            <a:avLst/>
          </a:prstGeom>
          <a:noFill/>
          <a:ln w="9525">
            <a:noFill/>
            <a:miter lim="800000"/>
            <a:headEnd/>
            <a:tailEnd/>
          </a:ln>
        </p:spPr>
      </p:pic>
      <p:sp>
        <p:nvSpPr>
          <p:cNvPr id="3" name="Tekstvak 2">
            <a:extLst>
              <a:ext uri="{FF2B5EF4-FFF2-40B4-BE49-F238E27FC236}">
                <a16:creationId xmlns:a16="http://schemas.microsoft.com/office/drawing/2014/main" id="{EC8A0F31-FF78-1A40-B347-CD328DA9DB0A}"/>
              </a:ext>
            </a:extLst>
          </p:cNvPr>
          <p:cNvSpPr txBox="1"/>
          <p:nvPr/>
        </p:nvSpPr>
        <p:spPr>
          <a:xfrm>
            <a:off x="3082341" y="728663"/>
            <a:ext cx="6061659" cy="430887"/>
          </a:xfrm>
          <a:prstGeom prst="rect">
            <a:avLst/>
          </a:prstGeom>
          <a:solidFill>
            <a:schemeClr val="accent1"/>
          </a:solidFill>
        </p:spPr>
        <p:txBody>
          <a:bodyPr wrap="none" rtlCol="0">
            <a:spAutoFit/>
          </a:bodyPr>
          <a:lstStyle/>
          <a:p>
            <a:r>
              <a:rPr lang="nl-NL" sz="2200" b="1" dirty="0">
                <a:solidFill>
                  <a:schemeClr val="bg1"/>
                </a:solidFill>
              </a:rPr>
              <a:t>HET NEVENEFFECT VAN DWARSHELLING IS GIEREN</a:t>
            </a:r>
            <a:endParaRPr lang="nl-NL" sz="2200" dirty="0">
              <a:solidFill>
                <a:schemeClr val="bg1"/>
              </a:solidFill>
            </a:endParaRPr>
          </a:p>
        </p:txBody>
      </p:sp>
      <p:sp>
        <p:nvSpPr>
          <p:cNvPr id="4" name="Tekstvak 3">
            <a:extLst>
              <a:ext uri="{FF2B5EF4-FFF2-40B4-BE49-F238E27FC236}">
                <a16:creationId xmlns:a16="http://schemas.microsoft.com/office/drawing/2014/main" id="{72FE5093-A2EE-674A-82BD-4DB500CA7DA0}"/>
              </a:ext>
            </a:extLst>
          </p:cNvPr>
          <p:cNvSpPr txBox="1"/>
          <p:nvPr/>
        </p:nvSpPr>
        <p:spPr>
          <a:xfrm>
            <a:off x="3107090" y="1253073"/>
            <a:ext cx="6012160" cy="5632311"/>
          </a:xfrm>
          <a:prstGeom prst="rect">
            <a:avLst/>
          </a:prstGeom>
          <a:noFill/>
        </p:spPr>
        <p:txBody>
          <a:bodyPr wrap="square" rtlCol="0">
            <a:spAutoFit/>
          </a:bodyPr>
          <a:lstStyle/>
          <a:p>
            <a:pPr marL="285750" indent="-285750">
              <a:buClr>
                <a:srgbClr val="FF0000"/>
              </a:buClr>
              <a:buFont typeface="Wingdings" pitchFamily="2" charset="2"/>
              <a:buChar char="Ø"/>
            </a:pPr>
            <a:r>
              <a:rPr lang="nl-NL" sz="2400" dirty="0"/>
              <a:t>Het vliegtuig neemt dwarshelling aan =&gt;  de rechter vleugel gaat omhoog en de linker omlaag.</a:t>
            </a:r>
          </a:p>
          <a:p>
            <a:pPr>
              <a:buClr>
                <a:srgbClr val="FF0000"/>
              </a:buClr>
            </a:pPr>
            <a:endParaRPr lang="nl-NL" sz="2400" dirty="0"/>
          </a:p>
          <a:p>
            <a:pPr marL="285750" indent="-285750">
              <a:buClr>
                <a:srgbClr val="FF0000"/>
              </a:buClr>
              <a:buFont typeface="Wingdings" pitchFamily="2" charset="2"/>
              <a:buChar char="Ø"/>
            </a:pPr>
            <a:r>
              <a:rPr lang="nl-NL" sz="2400" dirty="0"/>
              <a:t>De lift staat altijd loodrecht op de vleugels. Je kunt het gewicht G nu ontbinden in een component loodrecht op de vleugel en een component evenwijdig aan de vleugel =&gt; het vliegtuig zet een beweging in in de richting van de lage vleugel (afglijden). </a:t>
            </a:r>
          </a:p>
          <a:p>
            <a:pPr marL="285750" indent="-285750">
              <a:buClr>
                <a:srgbClr val="FF0000"/>
              </a:buClr>
              <a:buFont typeface="Wingdings" pitchFamily="2" charset="2"/>
              <a:buChar char="Ø"/>
            </a:pPr>
            <a:endParaRPr lang="nl-NL" sz="2400" dirty="0"/>
          </a:p>
          <a:p>
            <a:pPr marL="285750" indent="-285750">
              <a:buClr>
                <a:srgbClr val="FF0000"/>
              </a:buClr>
              <a:buFont typeface="Wingdings" pitchFamily="2" charset="2"/>
              <a:buChar char="Ø"/>
            </a:pPr>
            <a:r>
              <a:rPr lang="nl-NL" sz="2400" dirty="0"/>
              <a:t>Bij dwarshelling glijdt het vliegtuig zijwaarts weg. Het verticale staartvlak wordt van opzij aangeblazen, daardoor giert het toestel naar links. </a:t>
            </a:r>
          </a:p>
        </p:txBody>
      </p:sp>
    </p:spTree>
    <p:extLst>
      <p:ext uri="{BB962C8B-B14F-4D97-AF65-F5344CB8AC3E}">
        <p14:creationId xmlns:p14="http://schemas.microsoft.com/office/powerpoint/2010/main" val="2786897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2111581" y="23500"/>
            <a:ext cx="4870244" cy="584775"/>
          </a:xfrm>
          <a:prstGeom prst="rect">
            <a:avLst/>
          </a:prstGeom>
          <a:noFill/>
        </p:spPr>
        <p:txBody>
          <a:bodyPr wrap="none" rtlCol="0">
            <a:spAutoFit/>
          </a:bodyPr>
          <a:lstStyle/>
          <a:p>
            <a:r>
              <a:rPr lang="nl-NL" sz="3200" dirty="0">
                <a:solidFill>
                  <a:schemeClr val="bg1"/>
                </a:solidFill>
              </a:rPr>
              <a:t>4.5 HAAK- EN NEVENEFFECT</a:t>
            </a:r>
          </a:p>
        </p:txBody>
      </p:sp>
      <p:sp>
        <p:nvSpPr>
          <p:cNvPr id="5" name="Tekstvak 4">
            <a:extLst>
              <a:ext uri="{FF2B5EF4-FFF2-40B4-BE49-F238E27FC236}">
                <a16:creationId xmlns:a16="http://schemas.microsoft.com/office/drawing/2014/main" id="{7C1EF9F4-4FF7-6145-8D2D-AC2BEC36DDF5}"/>
              </a:ext>
            </a:extLst>
          </p:cNvPr>
          <p:cNvSpPr txBox="1"/>
          <p:nvPr/>
        </p:nvSpPr>
        <p:spPr>
          <a:xfrm>
            <a:off x="5796136" y="702654"/>
            <a:ext cx="3312514" cy="6001643"/>
          </a:xfrm>
          <a:prstGeom prst="rect">
            <a:avLst/>
          </a:prstGeom>
          <a:noFill/>
        </p:spPr>
        <p:txBody>
          <a:bodyPr wrap="square" rtlCol="0">
            <a:spAutoFit/>
          </a:bodyPr>
          <a:lstStyle/>
          <a:p>
            <a:pPr marL="285750" indent="-285750">
              <a:buClr>
                <a:srgbClr val="FF0000"/>
              </a:buClr>
              <a:buFont typeface="Wingdings" pitchFamily="2" charset="2"/>
              <a:buChar char="Ø"/>
            </a:pPr>
            <a:r>
              <a:rPr lang="nl-NL" sz="2400" dirty="0"/>
              <a:t>De rechter vleugel met het naar beneden uitgeslagen rolroer krijgt meer lift maar ook een grotere weerstand.</a:t>
            </a:r>
          </a:p>
          <a:p>
            <a:pPr marL="285750" indent="-285750">
              <a:buClr>
                <a:srgbClr val="FF0000"/>
              </a:buClr>
              <a:buFont typeface="Wingdings" pitchFamily="2" charset="2"/>
              <a:buChar char="Ø"/>
            </a:pPr>
            <a:r>
              <a:rPr lang="nl-NL" sz="2400" dirty="0"/>
              <a:t>Bij de linkervleugel krijg je minder lift en minder weerstand. Het vliegtuig draait om zijn langsas en om zijn topas, naar rechts.</a:t>
            </a:r>
          </a:p>
          <a:p>
            <a:pPr marL="285750" indent="-285750">
              <a:buClr>
                <a:srgbClr val="FF0000"/>
              </a:buClr>
              <a:buFont typeface="Wingdings" pitchFamily="2" charset="2"/>
              <a:buChar char="Ø"/>
            </a:pPr>
            <a:r>
              <a:rPr lang="nl-NL" sz="2400" dirty="0"/>
              <a:t>Dit heet het haakeffect, want de hoge vleugel blijft als het ware haken</a:t>
            </a:r>
            <a:r>
              <a:rPr lang="nl-NL" sz="2300" dirty="0"/>
              <a:t>.</a:t>
            </a:r>
          </a:p>
        </p:txBody>
      </p:sp>
      <p:pic>
        <p:nvPicPr>
          <p:cNvPr id="7" name="Afbeelding 6">
            <a:extLst>
              <a:ext uri="{FF2B5EF4-FFF2-40B4-BE49-F238E27FC236}">
                <a16:creationId xmlns:a16="http://schemas.microsoft.com/office/drawing/2014/main" id="{45E906F2-C305-5040-0C50-188C7DA4E238}"/>
              </a:ext>
            </a:extLst>
          </p:cNvPr>
          <p:cNvPicPr>
            <a:picLocks noChangeAspect="1"/>
          </p:cNvPicPr>
          <p:nvPr/>
        </p:nvPicPr>
        <p:blipFill>
          <a:blip r:embed="rId4"/>
          <a:stretch>
            <a:fillRect/>
          </a:stretch>
        </p:blipFill>
        <p:spPr>
          <a:xfrm>
            <a:off x="35350" y="755677"/>
            <a:ext cx="5713738" cy="2787722"/>
          </a:xfrm>
          <a:prstGeom prst="rect">
            <a:avLst/>
          </a:prstGeom>
        </p:spPr>
      </p:pic>
      <p:sp>
        <p:nvSpPr>
          <p:cNvPr id="8" name="Tekstvak 7">
            <a:extLst>
              <a:ext uri="{FF2B5EF4-FFF2-40B4-BE49-F238E27FC236}">
                <a16:creationId xmlns:a16="http://schemas.microsoft.com/office/drawing/2014/main" id="{B4840906-0C38-87C4-BD3E-5ADAE7E5B2BF}"/>
              </a:ext>
            </a:extLst>
          </p:cNvPr>
          <p:cNvSpPr txBox="1"/>
          <p:nvPr/>
        </p:nvSpPr>
        <p:spPr>
          <a:xfrm>
            <a:off x="37472" y="755677"/>
            <a:ext cx="1815112" cy="461665"/>
          </a:xfrm>
          <a:prstGeom prst="rect">
            <a:avLst/>
          </a:prstGeom>
          <a:solidFill>
            <a:schemeClr val="accent1"/>
          </a:solidFill>
        </p:spPr>
        <p:txBody>
          <a:bodyPr wrap="none" rtlCol="0">
            <a:spAutoFit/>
          </a:bodyPr>
          <a:lstStyle/>
          <a:p>
            <a:r>
              <a:rPr lang="nl-NL" sz="2400" b="1" dirty="0">
                <a:solidFill>
                  <a:schemeClr val="bg1"/>
                </a:solidFill>
              </a:rPr>
              <a:t>HAAKEFFECT</a:t>
            </a:r>
            <a:endParaRPr lang="nl-NL" sz="2400" dirty="0">
              <a:solidFill>
                <a:schemeClr val="bg1"/>
              </a:solidFill>
            </a:endParaRPr>
          </a:p>
        </p:txBody>
      </p:sp>
      <p:pic>
        <p:nvPicPr>
          <p:cNvPr id="9" name="Afbeelding 8">
            <a:extLst>
              <a:ext uri="{FF2B5EF4-FFF2-40B4-BE49-F238E27FC236}">
                <a16:creationId xmlns:a16="http://schemas.microsoft.com/office/drawing/2014/main" id="{490B045A-ADD9-D7CF-0E44-7C4EECD6CCD3}"/>
              </a:ext>
            </a:extLst>
          </p:cNvPr>
          <p:cNvPicPr>
            <a:picLocks noChangeAspect="1"/>
          </p:cNvPicPr>
          <p:nvPr/>
        </p:nvPicPr>
        <p:blipFill rotWithShape="1">
          <a:blip r:embed="rId5"/>
          <a:srcRect b="4303"/>
          <a:stretch/>
        </p:blipFill>
        <p:spPr>
          <a:xfrm>
            <a:off x="35350" y="3812034"/>
            <a:ext cx="5796136" cy="2713310"/>
          </a:xfrm>
          <a:prstGeom prst="rect">
            <a:avLst/>
          </a:prstGeom>
        </p:spPr>
      </p:pic>
      <p:sp>
        <p:nvSpPr>
          <p:cNvPr id="11" name="Tekstvak 10">
            <a:extLst>
              <a:ext uri="{FF2B5EF4-FFF2-40B4-BE49-F238E27FC236}">
                <a16:creationId xmlns:a16="http://schemas.microsoft.com/office/drawing/2014/main" id="{1AAA58F5-8EF8-8B9C-6BEE-923E90ACB830}"/>
              </a:ext>
            </a:extLst>
          </p:cNvPr>
          <p:cNvSpPr txBox="1"/>
          <p:nvPr/>
        </p:nvSpPr>
        <p:spPr>
          <a:xfrm>
            <a:off x="35350" y="3501607"/>
            <a:ext cx="5172250" cy="369332"/>
          </a:xfrm>
          <a:prstGeom prst="rect">
            <a:avLst/>
          </a:prstGeom>
          <a:noFill/>
        </p:spPr>
        <p:txBody>
          <a:bodyPr wrap="none" rtlCol="0">
            <a:spAutoFit/>
          </a:bodyPr>
          <a:lstStyle/>
          <a:p>
            <a:r>
              <a:rPr lang="nl-NL" dirty="0">
                <a:solidFill>
                  <a:srgbClr val="333333"/>
                </a:solidFill>
                <a:latin typeface="Helvetica Neue" panose="02000503000000020004" pitchFamily="2" charset="0"/>
              </a:rPr>
              <a:t>D</a:t>
            </a:r>
            <a:r>
              <a:rPr lang="nl-NL" b="0" i="0" u="none" strike="noStrike" dirty="0">
                <a:solidFill>
                  <a:srgbClr val="333333"/>
                </a:solidFill>
                <a:effectLst/>
                <a:latin typeface="Helvetica Neue" panose="02000503000000020004" pitchFamily="2" charset="0"/>
              </a:rPr>
              <a:t>e neus gaat eerst naar rechts (1) haakt  en .......</a:t>
            </a:r>
            <a:endParaRPr lang="nl-NL" dirty="0"/>
          </a:p>
        </p:txBody>
      </p:sp>
      <p:sp>
        <p:nvSpPr>
          <p:cNvPr id="12" name="Tekstvak 11">
            <a:extLst>
              <a:ext uri="{FF2B5EF4-FFF2-40B4-BE49-F238E27FC236}">
                <a16:creationId xmlns:a16="http://schemas.microsoft.com/office/drawing/2014/main" id="{E68EDCF2-314B-4F1A-4B9D-88989A1F1D37}"/>
              </a:ext>
            </a:extLst>
          </p:cNvPr>
          <p:cNvSpPr txBox="1"/>
          <p:nvPr/>
        </p:nvSpPr>
        <p:spPr>
          <a:xfrm>
            <a:off x="0" y="6474133"/>
            <a:ext cx="4930517" cy="369332"/>
          </a:xfrm>
          <a:prstGeom prst="rect">
            <a:avLst/>
          </a:prstGeom>
          <a:noFill/>
        </p:spPr>
        <p:txBody>
          <a:bodyPr wrap="none" rtlCol="0">
            <a:spAutoFit/>
          </a:bodyPr>
          <a:lstStyle/>
          <a:p>
            <a:r>
              <a:rPr lang="nl-NL" b="0" i="0" u="none" strike="noStrike" dirty="0">
                <a:solidFill>
                  <a:srgbClr val="333333"/>
                </a:solidFill>
                <a:effectLst/>
                <a:latin typeface="Helvetica Neue" panose="02000503000000020004" pitchFamily="2" charset="0"/>
              </a:rPr>
              <a:t>……. en draait daarna langzaam naar links (2).</a:t>
            </a:r>
            <a:endParaRPr lang="nl-NL" dirty="0"/>
          </a:p>
        </p:txBody>
      </p:sp>
    </p:spTree>
    <p:extLst>
      <p:ext uri="{BB962C8B-B14F-4D97-AF65-F5344CB8AC3E}">
        <p14:creationId xmlns:p14="http://schemas.microsoft.com/office/powerpoint/2010/main" val="2905535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1816938" y="35913"/>
            <a:ext cx="5533438" cy="584775"/>
          </a:xfrm>
          <a:prstGeom prst="rect">
            <a:avLst/>
          </a:prstGeom>
          <a:noFill/>
        </p:spPr>
        <p:txBody>
          <a:bodyPr wrap="none" rtlCol="0">
            <a:spAutoFit/>
          </a:bodyPr>
          <a:lstStyle/>
          <a:p>
            <a:r>
              <a:rPr lang="nl-NL" sz="3200" dirty="0">
                <a:solidFill>
                  <a:schemeClr val="bg1"/>
                </a:solidFill>
              </a:rPr>
              <a:t>4.1 DE KENNISMAKINGSVLUCHT</a:t>
            </a:r>
          </a:p>
        </p:txBody>
      </p:sp>
      <p:sp>
        <p:nvSpPr>
          <p:cNvPr id="2" name="Tekstvak 1">
            <a:extLst>
              <a:ext uri="{FF2B5EF4-FFF2-40B4-BE49-F238E27FC236}">
                <a16:creationId xmlns:a16="http://schemas.microsoft.com/office/drawing/2014/main" id="{11F88AE0-F170-5A4D-A1C0-34360D8741A9}"/>
              </a:ext>
            </a:extLst>
          </p:cNvPr>
          <p:cNvSpPr txBox="1"/>
          <p:nvPr/>
        </p:nvSpPr>
        <p:spPr>
          <a:xfrm>
            <a:off x="5074686" y="792968"/>
            <a:ext cx="3577646" cy="461665"/>
          </a:xfrm>
          <a:prstGeom prst="rect">
            <a:avLst/>
          </a:prstGeom>
          <a:solidFill>
            <a:schemeClr val="accent1"/>
          </a:solidFill>
        </p:spPr>
        <p:txBody>
          <a:bodyPr wrap="none" rtlCol="0">
            <a:spAutoFit/>
          </a:bodyPr>
          <a:lstStyle/>
          <a:p>
            <a:r>
              <a:rPr lang="nl-NL" sz="2400" b="1" dirty="0">
                <a:solidFill>
                  <a:schemeClr val="bg1"/>
                </a:solidFill>
              </a:rPr>
              <a:t>MASSA EN ZWAARTEPUNT</a:t>
            </a:r>
            <a:endParaRPr lang="nl-NL" sz="2400" dirty="0">
              <a:solidFill>
                <a:schemeClr val="bg1"/>
              </a:solidFill>
            </a:endParaRPr>
          </a:p>
        </p:txBody>
      </p:sp>
      <p:sp>
        <p:nvSpPr>
          <p:cNvPr id="3" name="Tekstvak 2">
            <a:extLst>
              <a:ext uri="{FF2B5EF4-FFF2-40B4-BE49-F238E27FC236}">
                <a16:creationId xmlns:a16="http://schemas.microsoft.com/office/drawing/2014/main" id="{23DF0CA6-BA45-7649-B007-6CCFA263306D}"/>
              </a:ext>
            </a:extLst>
          </p:cNvPr>
          <p:cNvSpPr txBox="1"/>
          <p:nvPr/>
        </p:nvSpPr>
        <p:spPr>
          <a:xfrm>
            <a:off x="5035295" y="1268760"/>
            <a:ext cx="4108705" cy="5632311"/>
          </a:xfrm>
          <a:prstGeom prst="rect">
            <a:avLst/>
          </a:prstGeom>
          <a:noFill/>
        </p:spPr>
        <p:txBody>
          <a:bodyPr wrap="square" rtlCol="0">
            <a:spAutoFit/>
          </a:bodyPr>
          <a:lstStyle/>
          <a:p>
            <a:pPr marL="342900" indent="-342900">
              <a:buClr>
                <a:srgbClr val="FF0000"/>
              </a:buClr>
              <a:buFont typeface="Wingdings" pitchFamily="2" charset="2"/>
              <a:buChar char="Ø"/>
            </a:pPr>
            <a:r>
              <a:rPr lang="nl-NL" sz="2400" dirty="0"/>
              <a:t>Om veilig te kunnen vliegen moet het zwaartepunt zich binnen bepaalde grenzen van de voorkant van de vleugel te bevinden.</a:t>
            </a:r>
          </a:p>
          <a:p>
            <a:pPr marL="342900" indent="-342900">
              <a:buClr>
                <a:srgbClr val="FF0000"/>
              </a:buClr>
              <a:buFont typeface="Wingdings" pitchFamily="2" charset="2"/>
              <a:buChar char="Ø"/>
            </a:pPr>
            <a:endParaRPr lang="nl-NL" sz="2400" dirty="0"/>
          </a:p>
          <a:p>
            <a:pPr marL="342900" indent="-342900">
              <a:buClr>
                <a:srgbClr val="FF0000"/>
              </a:buClr>
              <a:buFont typeface="Wingdings" pitchFamily="2" charset="2"/>
              <a:buChar char="Ø"/>
            </a:pPr>
            <a:r>
              <a:rPr lang="nl-NL" sz="2400" dirty="0"/>
              <a:t>Er geldt een maximum gewicht voor de vliegers en een minimum en een maximum gewicht voor de voorste vlieger.</a:t>
            </a:r>
          </a:p>
          <a:p>
            <a:pPr marL="342900" indent="-342900">
              <a:buClr>
                <a:srgbClr val="FF0000"/>
              </a:buClr>
              <a:buFont typeface="Wingdings" pitchFamily="2" charset="2"/>
              <a:buChar char="Ø"/>
            </a:pPr>
            <a:endParaRPr lang="nl-NL" sz="2400" dirty="0"/>
          </a:p>
          <a:p>
            <a:pPr marL="342900" indent="-342900">
              <a:buClr>
                <a:srgbClr val="FF0000"/>
              </a:buClr>
              <a:buFont typeface="Wingdings" pitchFamily="2" charset="2"/>
              <a:buChar char="Ø"/>
            </a:pPr>
            <a:r>
              <a:rPr lang="nl-NL" sz="2400" dirty="0"/>
              <a:t>Ben je te licht dan moet je gewicht met lood aangevuld worden. </a:t>
            </a:r>
          </a:p>
        </p:txBody>
      </p:sp>
      <p:pic>
        <p:nvPicPr>
          <p:cNvPr id="4" name="Afbeelding 3">
            <a:extLst>
              <a:ext uri="{FF2B5EF4-FFF2-40B4-BE49-F238E27FC236}">
                <a16:creationId xmlns:a16="http://schemas.microsoft.com/office/drawing/2014/main" id="{6D48FF70-1870-694E-8F98-383CA82F5631}"/>
              </a:ext>
            </a:extLst>
          </p:cNvPr>
          <p:cNvPicPr>
            <a:picLocks noChangeAspect="1"/>
          </p:cNvPicPr>
          <p:nvPr/>
        </p:nvPicPr>
        <p:blipFill>
          <a:blip r:embed="rId4"/>
          <a:stretch>
            <a:fillRect/>
          </a:stretch>
        </p:blipFill>
        <p:spPr>
          <a:xfrm>
            <a:off x="107504" y="764704"/>
            <a:ext cx="4927791" cy="1601532"/>
          </a:xfrm>
          <a:prstGeom prst="rect">
            <a:avLst/>
          </a:prstGeom>
        </p:spPr>
      </p:pic>
      <p:pic>
        <p:nvPicPr>
          <p:cNvPr id="6" name="Afbeelding 5">
            <a:extLst>
              <a:ext uri="{FF2B5EF4-FFF2-40B4-BE49-F238E27FC236}">
                <a16:creationId xmlns:a16="http://schemas.microsoft.com/office/drawing/2014/main" id="{D028DEC5-0D76-084F-9E4D-25371C2E9B18}"/>
              </a:ext>
            </a:extLst>
          </p:cNvPr>
          <p:cNvPicPr>
            <a:picLocks noChangeAspect="1"/>
          </p:cNvPicPr>
          <p:nvPr/>
        </p:nvPicPr>
        <p:blipFill>
          <a:blip r:embed="rId5"/>
          <a:stretch>
            <a:fillRect/>
          </a:stretch>
        </p:blipFill>
        <p:spPr>
          <a:xfrm>
            <a:off x="107503" y="2420888"/>
            <a:ext cx="4916801" cy="3023833"/>
          </a:xfrm>
          <a:prstGeom prst="rect">
            <a:avLst/>
          </a:prstGeom>
        </p:spPr>
      </p:pic>
      <p:sp>
        <p:nvSpPr>
          <p:cNvPr id="7" name="Tekstvak 6">
            <a:extLst>
              <a:ext uri="{FF2B5EF4-FFF2-40B4-BE49-F238E27FC236}">
                <a16:creationId xmlns:a16="http://schemas.microsoft.com/office/drawing/2014/main" id="{22140A3E-AF3E-BE42-957C-CA1B6D390664}"/>
              </a:ext>
            </a:extLst>
          </p:cNvPr>
          <p:cNvSpPr txBox="1"/>
          <p:nvPr/>
        </p:nvSpPr>
        <p:spPr>
          <a:xfrm>
            <a:off x="107503" y="5517232"/>
            <a:ext cx="4927792" cy="1323439"/>
          </a:xfrm>
          <a:prstGeom prst="rect">
            <a:avLst/>
          </a:prstGeom>
          <a:solidFill>
            <a:schemeClr val="accent1"/>
          </a:solidFill>
        </p:spPr>
        <p:txBody>
          <a:bodyPr wrap="square" rtlCol="0">
            <a:spAutoFit/>
          </a:bodyPr>
          <a:lstStyle/>
          <a:p>
            <a:r>
              <a:rPr lang="nl-NL" sz="2000" b="1" dirty="0">
                <a:solidFill>
                  <a:schemeClr val="bg1"/>
                </a:solidFill>
              </a:rPr>
              <a:t>VERGEET NOOIT HET LOOD ER IN TE DOEN!</a:t>
            </a:r>
            <a:endParaRPr lang="nl-NL" sz="2000" dirty="0">
              <a:solidFill>
                <a:schemeClr val="bg1"/>
              </a:solidFill>
            </a:endParaRPr>
          </a:p>
          <a:p>
            <a:r>
              <a:rPr lang="nl-NL" sz="2000" dirty="0"/>
              <a:t>Dat is belangrijk voor zowel jouw veiligheid als die van de instructeur. Na je vlucht haal je het lood er weer uit. </a:t>
            </a:r>
          </a:p>
        </p:txBody>
      </p:sp>
    </p:spTree>
    <p:extLst>
      <p:ext uri="{BB962C8B-B14F-4D97-AF65-F5344CB8AC3E}">
        <p14:creationId xmlns:p14="http://schemas.microsoft.com/office/powerpoint/2010/main" val="4159948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2409825" y="42794"/>
            <a:ext cx="3890809" cy="584775"/>
          </a:xfrm>
          <a:prstGeom prst="rect">
            <a:avLst/>
          </a:prstGeom>
          <a:noFill/>
        </p:spPr>
        <p:txBody>
          <a:bodyPr wrap="none" rtlCol="0">
            <a:spAutoFit/>
          </a:bodyPr>
          <a:lstStyle/>
          <a:p>
            <a:r>
              <a:rPr lang="nl-NL" sz="3200" dirty="0">
                <a:solidFill>
                  <a:schemeClr val="bg1"/>
                </a:solidFill>
              </a:rPr>
              <a:t>4.6 RECHTUITVLIEGEN</a:t>
            </a:r>
          </a:p>
        </p:txBody>
      </p:sp>
      <p:sp>
        <p:nvSpPr>
          <p:cNvPr id="2" name="Tekstvak 1">
            <a:extLst>
              <a:ext uri="{FF2B5EF4-FFF2-40B4-BE49-F238E27FC236}">
                <a16:creationId xmlns:a16="http://schemas.microsoft.com/office/drawing/2014/main" id="{CBAA015B-B39B-5642-B938-A2DF87D908AE}"/>
              </a:ext>
            </a:extLst>
          </p:cNvPr>
          <p:cNvSpPr txBox="1"/>
          <p:nvPr/>
        </p:nvSpPr>
        <p:spPr>
          <a:xfrm>
            <a:off x="5488922" y="696533"/>
            <a:ext cx="3640906" cy="5262979"/>
          </a:xfrm>
          <a:prstGeom prst="rect">
            <a:avLst/>
          </a:prstGeom>
          <a:noFill/>
        </p:spPr>
        <p:txBody>
          <a:bodyPr wrap="square" rtlCol="0">
            <a:spAutoFit/>
          </a:bodyPr>
          <a:lstStyle/>
          <a:p>
            <a:pPr>
              <a:buClr>
                <a:srgbClr val="FF0000"/>
              </a:buClr>
            </a:pPr>
            <a:r>
              <a:rPr lang="nl-NL" sz="2400" dirty="0" err="1"/>
              <a:t>Rechtuitvliegen</a:t>
            </a:r>
            <a:r>
              <a:rPr lang="nl-NL" sz="2400" dirty="0"/>
              <a:t> met constante snelheid naar een punt op de horizon doe je door: </a:t>
            </a:r>
          </a:p>
          <a:p>
            <a:pPr marL="342900" indent="-342900">
              <a:buClr>
                <a:srgbClr val="FF0000"/>
              </a:buClr>
              <a:buFont typeface="Wingdings" pitchFamily="2" charset="2"/>
              <a:buChar char="Ø"/>
            </a:pPr>
            <a:r>
              <a:rPr lang="nl-NL" sz="2400" dirty="0"/>
              <a:t>De trim te gebruiken;</a:t>
            </a:r>
          </a:p>
          <a:p>
            <a:pPr marL="342900" indent="-342900">
              <a:buClr>
                <a:srgbClr val="FF0000"/>
              </a:buClr>
              <a:buFont typeface="Wingdings" pitchFamily="2" charset="2"/>
              <a:buChar char="Ø"/>
            </a:pPr>
            <a:r>
              <a:rPr lang="nl-NL" sz="2400" dirty="0"/>
              <a:t>De juiste neusstand aan te houden en niet de snelheidsmeter na te jagen;</a:t>
            </a:r>
          </a:p>
          <a:p>
            <a:pPr marL="342900" indent="-342900">
              <a:buClr>
                <a:srgbClr val="FF0000"/>
              </a:buClr>
              <a:buFont typeface="Wingdings" pitchFamily="2" charset="2"/>
              <a:buChar char="Ø"/>
            </a:pPr>
            <a:r>
              <a:rPr lang="nl-NL" sz="2400" dirty="0"/>
              <a:t>De vleugels horizontaal te houden bij correcties de stuurknuppel en het voetenstuur tegelijk te gebruiken.</a:t>
            </a:r>
          </a:p>
        </p:txBody>
      </p:sp>
      <p:pic>
        <p:nvPicPr>
          <p:cNvPr id="4" name="Afbeelding 3">
            <a:extLst>
              <a:ext uri="{FF2B5EF4-FFF2-40B4-BE49-F238E27FC236}">
                <a16:creationId xmlns:a16="http://schemas.microsoft.com/office/drawing/2014/main" id="{FFE07331-88AB-F848-94C6-B88C53346523}"/>
              </a:ext>
            </a:extLst>
          </p:cNvPr>
          <p:cNvPicPr>
            <a:picLocks noChangeAspect="1"/>
          </p:cNvPicPr>
          <p:nvPr/>
        </p:nvPicPr>
        <p:blipFill>
          <a:blip r:embed="rId4"/>
          <a:stretch>
            <a:fillRect/>
          </a:stretch>
        </p:blipFill>
        <p:spPr>
          <a:xfrm>
            <a:off x="89715" y="764704"/>
            <a:ext cx="5315801" cy="2835568"/>
          </a:xfrm>
          <a:prstGeom prst="rect">
            <a:avLst/>
          </a:prstGeom>
        </p:spPr>
      </p:pic>
      <p:pic>
        <p:nvPicPr>
          <p:cNvPr id="5" name="Afbeelding 4">
            <a:extLst>
              <a:ext uri="{FF2B5EF4-FFF2-40B4-BE49-F238E27FC236}">
                <a16:creationId xmlns:a16="http://schemas.microsoft.com/office/drawing/2014/main" id="{6FB3D4BE-173B-C542-B2DF-73386BBF5F05}"/>
              </a:ext>
            </a:extLst>
          </p:cNvPr>
          <p:cNvPicPr>
            <a:picLocks noChangeAspect="1"/>
          </p:cNvPicPr>
          <p:nvPr/>
        </p:nvPicPr>
        <p:blipFill>
          <a:blip r:embed="rId5"/>
          <a:stretch>
            <a:fillRect/>
          </a:stretch>
        </p:blipFill>
        <p:spPr>
          <a:xfrm>
            <a:off x="97023" y="4005064"/>
            <a:ext cx="5362453" cy="2835568"/>
          </a:xfrm>
          <a:prstGeom prst="rect">
            <a:avLst/>
          </a:prstGeom>
        </p:spPr>
      </p:pic>
      <p:sp>
        <p:nvSpPr>
          <p:cNvPr id="6" name="Tekstvak 5">
            <a:extLst>
              <a:ext uri="{FF2B5EF4-FFF2-40B4-BE49-F238E27FC236}">
                <a16:creationId xmlns:a16="http://schemas.microsoft.com/office/drawing/2014/main" id="{99B9F735-23AC-C24E-BBD5-CE2B24DB88B0}"/>
              </a:ext>
            </a:extLst>
          </p:cNvPr>
          <p:cNvSpPr txBox="1"/>
          <p:nvPr/>
        </p:nvSpPr>
        <p:spPr>
          <a:xfrm>
            <a:off x="107504" y="3645024"/>
            <a:ext cx="5298012" cy="461665"/>
          </a:xfrm>
          <a:prstGeom prst="rect">
            <a:avLst/>
          </a:prstGeom>
          <a:solidFill>
            <a:schemeClr val="accent1"/>
          </a:solidFill>
        </p:spPr>
        <p:txBody>
          <a:bodyPr wrap="square" rtlCol="0">
            <a:spAutoFit/>
          </a:bodyPr>
          <a:lstStyle/>
          <a:p>
            <a:r>
              <a:rPr lang="nl-NL" sz="2400" dirty="0">
                <a:solidFill>
                  <a:schemeClr val="bg1"/>
                </a:solidFill>
              </a:rPr>
              <a:t>Als het piefje recht staat vlieg je slipvrij.</a:t>
            </a:r>
          </a:p>
        </p:txBody>
      </p:sp>
    </p:spTree>
    <p:extLst>
      <p:ext uri="{BB962C8B-B14F-4D97-AF65-F5344CB8AC3E}">
        <p14:creationId xmlns:p14="http://schemas.microsoft.com/office/powerpoint/2010/main" val="2888193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1645254" y="23500"/>
            <a:ext cx="6244017" cy="584775"/>
          </a:xfrm>
          <a:prstGeom prst="rect">
            <a:avLst/>
          </a:prstGeom>
          <a:noFill/>
        </p:spPr>
        <p:txBody>
          <a:bodyPr wrap="none" rtlCol="0">
            <a:spAutoFit/>
          </a:bodyPr>
          <a:lstStyle/>
          <a:p>
            <a:r>
              <a:rPr lang="nl-NL" sz="3200" dirty="0">
                <a:solidFill>
                  <a:schemeClr val="bg1"/>
                </a:solidFill>
              </a:rPr>
              <a:t>4.7 RECHTUITVLIEGEN MET ZIJWIND</a:t>
            </a:r>
          </a:p>
        </p:txBody>
      </p:sp>
      <p:pic>
        <p:nvPicPr>
          <p:cNvPr id="2" name="Afbeelding 1">
            <a:extLst>
              <a:ext uri="{FF2B5EF4-FFF2-40B4-BE49-F238E27FC236}">
                <a16:creationId xmlns:a16="http://schemas.microsoft.com/office/drawing/2014/main" id="{06182915-C905-3143-BFF6-D66155829081}"/>
              </a:ext>
            </a:extLst>
          </p:cNvPr>
          <p:cNvPicPr>
            <a:picLocks noChangeAspect="1"/>
          </p:cNvPicPr>
          <p:nvPr/>
        </p:nvPicPr>
        <p:blipFill>
          <a:blip r:embed="rId4"/>
          <a:stretch>
            <a:fillRect/>
          </a:stretch>
        </p:blipFill>
        <p:spPr>
          <a:xfrm>
            <a:off x="0" y="739513"/>
            <a:ext cx="5733427" cy="3077643"/>
          </a:xfrm>
          <a:prstGeom prst="rect">
            <a:avLst/>
          </a:prstGeom>
        </p:spPr>
      </p:pic>
      <p:pic>
        <p:nvPicPr>
          <p:cNvPr id="3" name="Afbeelding 2">
            <a:extLst>
              <a:ext uri="{FF2B5EF4-FFF2-40B4-BE49-F238E27FC236}">
                <a16:creationId xmlns:a16="http://schemas.microsoft.com/office/drawing/2014/main" id="{EBC7787D-90C4-A349-A31E-F218AD0924E2}"/>
              </a:ext>
            </a:extLst>
          </p:cNvPr>
          <p:cNvPicPr>
            <a:picLocks noChangeAspect="1"/>
          </p:cNvPicPr>
          <p:nvPr/>
        </p:nvPicPr>
        <p:blipFill>
          <a:blip r:embed="rId5"/>
          <a:stretch>
            <a:fillRect/>
          </a:stretch>
        </p:blipFill>
        <p:spPr>
          <a:xfrm>
            <a:off x="0" y="3677787"/>
            <a:ext cx="5733427" cy="3077643"/>
          </a:xfrm>
          <a:prstGeom prst="rect">
            <a:avLst/>
          </a:prstGeom>
        </p:spPr>
      </p:pic>
      <p:sp>
        <p:nvSpPr>
          <p:cNvPr id="4" name="Tekstvak 3">
            <a:extLst>
              <a:ext uri="{FF2B5EF4-FFF2-40B4-BE49-F238E27FC236}">
                <a16:creationId xmlns:a16="http://schemas.microsoft.com/office/drawing/2014/main" id="{3D0A354A-628E-9741-B06F-7400BA3AF20F}"/>
              </a:ext>
            </a:extLst>
          </p:cNvPr>
          <p:cNvSpPr txBox="1"/>
          <p:nvPr/>
        </p:nvSpPr>
        <p:spPr>
          <a:xfrm>
            <a:off x="5733427" y="764704"/>
            <a:ext cx="3410573" cy="6001643"/>
          </a:xfrm>
          <a:prstGeom prst="rect">
            <a:avLst/>
          </a:prstGeom>
          <a:noFill/>
        </p:spPr>
        <p:txBody>
          <a:bodyPr wrap="square" rtlCol="0">
            <a:spAutoFit/>
          </a:bodyPr>
          <a:lstStyle/>
          <a:p>
            <a:pPr marL="285750" indent="-285750">
              <a:buClr>
                <a:srgbClr val="FF0000"/>
              </a:buClr>
              <a:buFont typeface="Wingdings" pitchFamily="2" charset="2"/>
              <a:buChar char="Ø"/>
            </a:pPr>
            <a:r>
              <a:rPr lang="nl-NL" sz="2400" dirty="0"/>
              <a:t>Stel een vliegtuig vliegt in een groot blok lucht en merkt als het boven in de lucht is niets van de wind.  </a:t>
            </a:r>
          </a:p>
          <a:p>
            <a:pPr marL="285750" indent="-285750">
              <a:buClr>
                <a:srgbClr val="FF0000"/>
              </a:buClr>
              <a:buFont typeface="Wingdings" pitchFamily="2" charset="2"/>
              <a:buChar char="Ø"/>
            </a:pPr>
            <a:r>
              <a:rPr lang="nl-NL" sz="2400" dirty="0"/>
              <a:t>Bij windstil weer en geen thermiek blijft dit blok lucht op dezelfde plaats op de aarde liggen. De vliegsnelheid is in alle richtingen ook de grondsnelheid.</a:t>
            </a:r>
          </a:p>
          <a:p>
            <a:pPr marL="285750" indent="-285750">
              <a:buClr>
                <a:srgbClr val="FF0000"/>
              </a:buClr>
              <a:buFont typeface="Wingdings" pitchFamily="2" charset="2"/>
              <a:buChar char="Ø"/>
            </a:pPr>
            <a:r>
              <a:rPr lang="nl-NL" sz="2400" dirty="0"/>
              <a:t>Waait het, dan verplaatst dit hele blok lucht zich met het vliegtuig over de aarde.</a:t>
            </a:r>
          </a:p>
        </p:txBody>
      </p:sp>
      <p:sp>
        <p:nvSpPr>
          <p:cNvPr id="5" name="Tekstvak 4">
            <a:extLst>
              <a:ext uri="{FF2B5EF4-FFF2-40B4-BE49-F238E27FC236}">
                <a16:creationId xmlns:a16="http://schemas.microsoft.com/office/drawing/2014/main" id="{9D3FB4A9-F1B4-BB42-BD83-D144C9C92185}"/>
              </a:ext>
            </a:extLst>
          </p:cNvPr>
          <p:cNvSpPr txBox="1"/>
          <p:nvPr/>
        </p:nvSpPr>
        <p:spPr>
          <a:xfrm>
            <a:off x="1944427" y="733743"/>
            <a:ext cx="3842975" cy="461665"/>
          </a:xfrm>
          <a:prstGeom prst="rect">
            <a:avLst/>
          </a:prstGeom>
          <a:solidFill>
            <a:schemeClr val="accent1"/>
          </a:solidFill>
        </p:spPr>
        <p:txBody>
          <a:bodyPr wrap="none" rtlCol="0">
            <a:spAutoFit/>
          </a:bodyPr>
          <a:lstStyle/>
          <a:p>
            <a:r>
              <a:rPr lang="nl-NL" sz="2400" b="1" dirty="0">
                <a:solidFill>
                  <a:schemeClr val="bg1"/>
                </a:solidFill>
              </a:rPr>
              <a:t>VLIEGEN IN EEN BLOK LUCHT</a:t>
            </a:r>
            <a:endParaRPr lang="nl-NL" sz="2400" dirty="0">
              <a:solidFill>
                <a:schemeClr val="bg1"/>
              </a:solidFill>
            </a:endParaRPr>
          </a:p>
        </p:txBody>
      </p:sp>
    </p:spTree>
    <p:extLst>
      <p:ext uri="{BB962C8B-B14F-4D97-AF65-F5344CB8AC3E}">
        <p14:creationId xmlns:p14="http://schemas.microsoft.com/office/powerpoint/2010/main" val="698409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1645254" y="23500"/>
            <a:ext cx="6244017" cy="584775"/>
          </a:xfrm>
          <a:prstGeom prst="rect">
            <a:avLst/>
          </a:prstGeom>
          <a:noFill/>
        </p:spPr>
        <p:txBody>
          <a:bodyPr wrap="none" rtlCol="0">
            <a:spAutoFit/>
          </a:bodyPr>
          <a:lstStyle/>
          <a:p>
            <a:r>
              <a:rPr lang="nl-NL" sz="3200" dirty="0">
                <a:solidFill>
                  <a:schemeClr val="bg1"/>
                </a:solidFill>
              </a:rPr>
              <a:t>4.7 RECHTUITVLIEGEN MET ZIJWIND</a:t>
            </a:r>
          </a:p>
        </p:txBody>
      </p:sp>
      <p:sp>
        <p:nvSpPr>
          <p:cNvPr id="3" name="Tekstvak 2">
            <a:extLst>
              <a:ext uri="{FF2B5EF4-FFF2-40B4-BE49-F238E27FC236}">
                <a16:creationId xmlns:a16="http://schemas.microsoft.com/office/drawing/2014/main" id="{193F254B-26A2-954B-943A-81EBDF1DCA2E}"/>
              </a:ext>
            </a:extLst>
          </p:cNvPr>
          <p:cNvSpPr txBox="1"/>
          <p:nvPr/>
        </p:nvSpPr>
        <p:spPr>
          <a:xfrm>
            <a:off x="19962" y="5973761"/>
            <a:ext cx="9108504" cy="830997"/>
          </a:xfrm>
          <a:prstGeom prst="rect">
            <a:avLst/>
          </a:prstGeom>
          <a:noFill/>
        </p:spPr>
        <p:txBody>
          <a:bodyPr wrap="square" rtlCol="0">
            <a:spAutoFit/>
          </a:bodyPr>
          <a:lstStyle/>
          <a:p>
            <a:pPr marL="342900" indent="-342900">
              <a:buClr>
                <a:srgbClr val="FF0000"/>
              </a:buClr>
              <a:buFont typeface="Wingdings" pitchFamily="2" charset="2"/>
              <a:buChar char="Ø"/>
            </a:pPr>
            <a:r>
              <a:rPr lang="nl-NL" sz="2400" dirty="0"/>
              <a:t>Om niet door de wind weggezet te worden, verleg je de koers in de richting van de wind. Je maakt dan een hoek t.o.v. de grondkoers. </a:t>
            </a:r>
          </a:p>
        </p:txBody>
      </p:sp>
      <p:pic>
        <p:nvPicPr>
          <p:cNvPr id="4" name="Afbeelding 3">
            <a:extLst>
              <a:ext uri="{FF2B5EF4-FFF2-40B4-BE49-F238E27FC236}">
                <a16:creationId xmlns:a16="http://schemas.microsoft.com/office/drawing/2014/main" id="{49EF0F87-EEF7-6362-307A-B3052D6E84FB}"/>
              </a:ext>
            </a:extLst>
          </p:cNvPr>
          <p:cNvPicPr>
            <a:picLocks noChangeAspect="1"/>
          </p:cNvPicPr>
          <p:nvPr/>
        </p:nvPicPr>
        <p:blipFill rotWithShape="1">
          <a:blip r:embed="rId4"/>
          <a:srcRect t="2227" b="4333"/>
          <a:stretch/>
        </p:blipFill>
        <p:spPr>
          <a:xfrm>
            <a:off x="490538" y="692150"/>
            <a:ext cx="7772400" cy="3115927"/>
          </a:xfrm>
          <a:prstGeom prst="rect">
            <a:avLst/>
          </a:prstGeom>
        </p:spPr>
      </p:pic>
      <p:pic>
        <p:nvPicPr>
          <p:cNvPr id="5" name="Afbeelding 4">
            <a:extLst>
              <a:ext uri="{FF2B5EF4-FFF2-40B4-BE49-F238E27FC236}">
                <a16:creationId xmlns:a16="http://schemas.microsoft.com/office/drawing/2014/main" id="{F1B23ECB-4D58-1E32-13CA-A5876CA3540D}"/>
              </a:ext>
            </a:extLst>
          </p:cNvPr>
          <p:cNvPicPr>
            <a:picLocks noChangeAspect="1"/>
          </p:cNvPicPr>
          <p:nvPr/>
        </p:nvPicPr>
        <p:blipFill>
          <a:blip r:embed="rId5"/>
          <a:stretch>
            <a:fillRect/>
          </a:stretch>
        </p:blipFill>
        <p:spPr>
          <a:xfrm>
            <a:off x="495147" y="3818234"/>
            <a:ext cx="7772400" cy="2145370"/>
          </a:xfrm>
          <a:prstGeom prst="rect">
            <a:avLst/>
          </a:prstGeom>
        </p:spPr>
      </p:pic>
    </p:spTree>
    <p:extLst>
      <p:ext uri="{BB962C8B-B14F-4D97-AF65-F5344CB8AC3E}">
        <p14:creationId xmlns:p14="http://schemas.microsoft.com/office/powerpoint/2010/main" val="835787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1645254" y="23500"/>
            <a:ext cx="6244017" cy="584775"/>
          </a:xfrm>
          <a:prstGeom prst="rect">
            <a:avLst/>
          </a:prstGeom>
          <a:noFill/>
        </p:spPr>
        <p:txBody>
          <a:bodyPr wrap="none" rtlCol="0">
            <a:spAutoFit/>
          </a:bodyPr>
          <a:lstStyle/>
          <a:p>
            <a:r>
              <a:rPr lang="nl-NL" sz="3200" dirty="0">
                <a:solidFill>
                  <a:schemeClr val="bg1"/>
                </a:solidFill>
              </a:rPr>
              <a:t>4.7 RECHTUITVLIEGEN MET ZIJWIND</a:t>
            </a:r>
          </a:p>
        </p:txBody>
      </p:sp>
      <p:pic>
        <p:nvPicPr>
          <p:cNvPr id="2" name="Afbeelding 1">
            <a:extLst>
              <a:ext uri="{FF2B5EF4-FFF2-40B4-BE49-F238E27FC236}">
                <a16:creationId xmlns:a16="http://schemas.microsoft.com/office/drawing/2014/main" id="{0062C9E5-5567-7647-B722-E05F0BB8CDA6}"/>
              </a:ext>
            </a:extLst>
          </p:cNvPr>
          <p:cNvPicPr>
            <a:picLocks noChangeAspect="1"/>
          </p:cNvPicPr>
          <p:nvPr/>
        </p:nvPicPr>
        <p:blipFill>
          <a:blip r:embed="rId4"/>
          <a:stretch>
            <a:fillRect/>
          </a:stretch>
        </p:blipFill>
        <p:spPr>
          <a:xfrm>
            <a:off x="18705" y="747694"/>
            <a:ext cx="9144000" cy="4747957"/>
          </a:xfrm>
          <a:prstGeom prst="rect">
            <a:avLst/>
          </a:prstGeom>
        </p:spPr>
      </p:pic>
      <p:sp>
        <p:nvSpPr>
          <p:cNvPr id="3" name="Tekstvak 2">
            <a:extLst>
              <a:ext uri="{FF2B5EF4-FFF2-40B4-BE49-F238E27FC236}">
                <a16:creationId xmlns:a16="http://schemas.microsoft.com/office/drawing/2014/main" id="{193F254B-26A2-954B-943A-81EBDF1DCA2E}"/>
              </a:ext>
            </a:extLst>
          </p:cNvPr>
          <p:cNvSpPr txBox="1"/>
          <p:nvPr/>
        </p:nvSpPr>
        <p:spPr>
          <a:xfrm>
            <a:off x="35496" y="5517232"/>
            <a:ext cx="9108504" cy="1200329"/>
          </a:xfrm>
          <a:prstGeom prst="rect">
            <a:avLst/>
          </a:prstGeom>
          <a:noFill/>
        </p:spPr>
        <p:txBody>
          <a:bodyPr wrap="square" rtlCol="0">
            <a:spAutoFit/>
          </a:bodyPr>
          <a:lstStyle/>
          <a:p>
            <a:pPr marL="342900" indent="-342900">
              <a:buClr>
                <a:srgbClr val="FF0000"/>
              </a:buClr>
              <a:buFont typeface="Wingdings" pitchFamily="2" charset="2"/>
              <a:buChar char="Ø"/>
            </a:pPr>
            <a:r>
              <a:rPr lang="nl-NL" sz="2400" dirty="0"/>
              <a:t>Om niet door de wind weggezet te worden, verleg je de koers in de richting van de wind. Je maakt dan een hoek t.o.v. de grondkoers. </a:t>
            </a:r>
          </a:p>
          <a:p>
            <a:pPr marL="342900" indent="-342900">
              <a:buClr>
                <a:srgbClr val="FF0000"/>
              </a:buClr>
              <a:buFont typeface="Wingdings" pitchFamily="2" charset="2"/>
              <a:buChar char="Ø"/>
            </a:pPr>
            <a:r>
              <a:rPr lang="nl-NL" sz="2400" dirty="0"/>
              <a:t>Je vergelijkt met de grond onder je of je voldoende opgestuurd hebt. </a:t>
            </a:r>
          </a:p>
        </p:txBody>
      </p:sp>
    </p:spTree>
    <p:extLst>
      <p:ext uri="{BB962C8B-B14F-4D97-AF65-F5344CB8AC3E}">
        <p14:creationId xmlns:p14="http://schemas.microsoft.com/office/powerpoint/2010/main" val="9745753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sp>
        <p:nvSpPr>
          <p:cNvPr id="10" name="Tekstvak 9">
            <a:extLst>
              <a:ext uri="{FF2B5EF4-FFF2-40B4-BE49-F238E27FC236}">
                <a16:creationId xmlns:a16="http://schemas.microsoft.com/office/drawing/2014/main" id="{C134934F-0D84-0B4A-9D35-8F9FFA6C1C94}"/>
              </a:ext>
            </a:extLst>
          </p:cNvPr>
          <p:cNvSpPr txBox="1"/>
          <p:nvPr/>
        </p:nvSpPr>
        <p:spPr>
          <a:xfrm>
            <a:off x="1645254" y="23500"/>
            <a:ext cx="6244017" cy="584775"/>
          </a:xfrm>
          <a:prstGeom prst="rect">
            <a:avLst/>
          </a:prstGeom>
          <a:noFill/>
        </p:spPr>
        <p:txBody>
          <a:bodyPr wrap="none" rtlCol="0">
            <a:spAutoFit/>
          </a:bodyPr>
          <a:lstStyle/>
          <a:p>
            <a:r>
              <a:rPr lang="nl-NL" sz="3200" dirty="0">
                <a:solidFill>
                  <a:schemeClr val="bg1"/>
                </a:solidFill>
              </a:rPr>
              <a:t>4.6 RECHTUITVLIEGEN MET ZIJWIND</a:t>
            </a:r>
          </a:p>
        </p:txBody>
      </p:sp>
      <p:pic>
        <p:nvPicPr>
          <p:cNvPr id="2" name="Afbeelding 1">
            <a:extLst>
              <a:ext uri="{FF2B5EF4-FFF2-40B4-BE49-F238E27FC236}">
                <a16:creationId xmlns:a16="http://schemas.microsoft.com/office/drawing/2014/main" id="{90B2E640-268B-FA4B-91ED-7F768EADE573}"/>
              </a:ext>
            </a:extLst>
          </p:cNvPr>
          <p:cNvPicPr>
            <a:picLocks noChangeAspect="1"/>
          </p:cNvPicPr>
          <p:nvPr/>
        </p:nvPicPr>
        <p:blipFill>
          <a:blip r:embed="rId2"/>
          <a:stretch>
            <a:fillRect/>
          </a:stretch>
        </p:blipFill>
        <p:spPr>
          <a:xfrm>
            <a:off x="392240" y="44624"/>
            <a:ext cx="8212207" cy="4897863"/>
          </a:xfrm>
          <a:prstGeom prst="rect">
            <a:avLst/>
          </a:prstGeom>
        </p:spPr>
      </p:pic>
      <p:sp>
        <p:nvSpPr>
          <p:cNvPr id="3" name="Tekstvak 2">
            <a:extLst>
              <a:ext uri="{FF2B5EF4-FFF2-40B4-BE49-F238E27FC236}">
                <a16:creationId xmlns:a16="http://schemas.microsoft.com/office/drawing/2014/main" id="{3C9E573E-D6E6-8448-8EE6-5B32CED568B4}"/>
              </a:ext>
            </a:extLst>
          </p:cNvPr>
          <p:cNvSpPr txBox="1"/>
          <p:nvPr/>
        </p:nvSpPr>
        <p:spPr>
          <a:xfrm>
            <a:off x="175481" y="4946392"/>
            <a:ext cx="8793038" cy="1938992"/>
          </a:xfrm>
          <a:prstGeom prst="rect">
            <a:avLst/>
          </a:prstGeom>
          <a:noFill/>
        </p:spPr>
        <p:txBody>
          <a:bodyPr wrap="square" rtlCol="0">
            <a:spAutoFit/>
          </a:bodyPr>
          <a:lstStyle/>
          <a:p>
            <a:pPr marL="342900" indent="-342900">
              <a:buClr>
                <a:srgbClr val="FF0000"/>
              </a:buClr>
              <a:buFont typeface="Wingdings" pitchFamily="2" charset="2"/>
              <a:buChar char="Ø"/>
            </a:pPr>
            <a:r>
              <a:rPr lang="nl-NL" sz="2400" dirty="0"/>
              <a:t>Bij thermiek vlieg je in een blok lucht dat zich omhoog verplaatst. Jij vliegt er met je eigen daalsnelheid. Je daalt in het blok lucht, maar doordat het hele blok sneller stijgt dan jij t.o.v. het blok daalt, geeft jouw variometer stijgen aan. </a:t>
            </a:r>
          </a:p>
          <a:p>
            <a:pPr marL="342900" indent="-342900">
              <a:buClr>
                <a:srgbClr val="FF0000"/>
              </a:buClr>
              <a:buFont typeface="Wingdings" pitchFamily="2" charset="2"/>
              <a:buChar char="Ø"/>
            </a:pPr>
            <a:r>
              <a:rPr lang="nl-NL" sz="2400" dirty="0"/>
              <a:t>Bij het vliegen in een daalwind gebied gebeurt het omgekeerde.</a:t>
            </a:r>
          </a:p>
        </p:txBody>
      </p:sp>
    </p:spTree>
    <p:extLst>
      <p:ext uri="{BB962C8B-B14F-4D97-AF65-F5344CB8AC3E}">
        <p14:creationId xmlns:p14="http://schemas.microsoft.com/office/powerpoint/2010/main" val="3259081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2447059" y="35938"/>
            <a:ext cx="4249881" cy="584775"/>
          </a:xfrm>
          <a:prstGeom prst="rect">
            <a:avLst/>
          </a:prstGeom>
          <a:noFill/>
        </p:spPr>
        <p:txBody>
          <a:bodyPr wrap="none" rtlCol="0">
            <a:spAutoFit/>
          </a:bodyPr>
          <a:lstStyle/>
          <a:p>
            <a:r>
              <a:rPr lang="nl-NL" sz="3200" dirty="0">
                <a:solidFill>
                  <a:schemeClr val="bg1"/>
                </a:solidFill>
              </a:rPr>
              <a:t>4.8 NORMALE BOCHTEN</a:t>
            </a:r>
          </a:p>
        </p:txBody>
      </p:sp>
      <p:sp>
        <p:nvSpPr>
          <p:cNvPr id="5" name="Tekstvak 4">
            <a:extLst>
              <a:ext uri="{FF2B5EF4-FFF2-40B4-BE49-F238E27FC236}">
                <a16:creationId xmlns:a16="http://schemas.microsoft.com/office/drawing/2014/main" id="{964A39DB-D9E4-E847-A9E7-09D802895019}"/>
              </a:ext>
            </a:extLst>
          </p:cNvPr>
          <p:cNvSpPr txBox="1"/>
          <p:nvPr/>
        </p:nvSpPr>
        <p:spPr>
          <a:xfrm>
            <a:off x="490538" y="4214944"/>
            <a:ext cx="8382625" cy="2677656"/>
          </a:xfrm>
          <a:prstGeom prst="rect">
            <a:avLst/>
          </a:prstGeom>
          <a:noFill/>
        </p:spPr>
        <p:txBody>
          <a:bodyPr wrap="square" rtlCol="0">
            <a:spAutoFit/>
          </a:bodyPr>
          <a:lstStyle/>
          <a:p>
            <a:pPr>
              <a:buClr>
                <a:srgbClr val="FF0000"/>
              </a:buClr>
            </a:pPr>
            <a:r>
              <a:rPr lang="nl-NL" sz="2400" dirty="0"/>
              <a:t>Stuurknuppel en voetenstuur werken samen: </a:t>
            </a:r>
          </a:p>
          <a:p>
            <a:pPr marL="342900" indent="-342900">
              <a:buClr>
                <a:srgbClr val="FF0000"/>
              </a:buClr>
              <a:buFont typeface="Wingdings" pitchFamily="2" charset="2"/>
              <a:buChar char="Ø"/>
            </a:pPr>
            <a:r>
              <a:rPr lang="nl-NL" sz="2400" b="0" i="0" u="none" strike="noStrike" dirty="0">
                <a:solidFill>
                  <a:srgbClr val="333333"/>
                </a:solidFill>
                <a:effectLst/>
                <a:latin typeface="Helvetica Neue" panose="02000503000000020004" pitchFamily="2" charset="0"/>
              </a:rPr>
              <a:t>Wat je in de praktijk moet leren is de hoeveelheid voeten die je moet geven. </a:t>
            </a:r>
          </a:p>
          <a:p>
            <a:pPr marL="342900" indent="-342900">
              <a:buClr>
                <a:srgbClr val="FF0000"/>
              </a:buClr>
              <a:buFont typeface="Wingdings" pitchFamily="2" charset="2"/>
              <a:buChar char="Ø"/>
            </a:pPr>
            <a:r>
              <a:rPr lang="nl-NL" sz="2400" b="0" i="0" u="none" strike="noStrike" dirty="0">
                <a:solidFill>
                  <a:srgbClr val="333333"/>
                </a:solidFill>
                <a:effectLst/>
                <a:latin typeface="Helvetica Neue" panose="02000503000000020004" pitchFamily="2" charset="0"/>
              </a:rPr>
              <a:t>Geef je te weinig dan slip je </a:t>
            </a:r>
          </a:p>
          <a:p>
            <a:pPr marL="342900" indent="-342900">
              <a:buClr>
                <a:srgbClr val="FF0000"/>
              </a:buClr>
              <a:buFont typeface="Wingdings" pitchFamily="2" charset="2"/>
              <a:buChar char="Ø"/>
            </a:pPr>
            <a:r>
              <a:rPr lang="nl-NL" sz="2400" dirty="0">
                <a:solidFill>
                  <a:srgbClr val="333333"/>
                </a:solidFill>
                <a:latin typeface="Helvetica Neue" panose="02000503000000020004" pitchFamily="2" charset="0"/>
              </a:rPr>
              <a:t>G</a:t>
            </a:r>
            <a:r>
              <a:rPr lang="nl-NL" sz="2400" b="0" i="0" u="none" strike="noStrike" dirty="0">
                <a:solidFill>
                  <a:srgbClr val="333333"/>
                </a:solidFill>
                <a:effectLst/>
                <a:latin typeface="Helvetica Neue" panose="02000503000000020004" pitchFamily="2" charset="0"/>
              </a:rPr>
              <a:t>eef je teveel dan schuif je. </a:t>
            </a:r>
          </a:p>
          <a:p>
            <a:pPr marL="342900" indent="-342900">
              <a:buClr>
                <a:srgbClr val="FF0000"/>
              </a:buClr>
              <a:buFont typeface="Wingdings" pitchFamily="2" charset="2"/>
              <a:buChar char="Ø"/>
            </a:pPr>
            <a:r>
              <a:rPr lang="nl-NL" sz="2400" b="0" i="0" u="none" strike="noStrike" dirty="0">
                <a:solidFill>
                  <a:srgbClr val="333333"/>
                </a:solidFill>
                <a:effectLst/>
                <a:latin typeface="Helvetica Neue" panose="02000503000000020004" pitchFamily="2" charset="0"/>
              </a:rPr>
              <a:t>Na een aantal oefeningen leer je om de juiste hoeveelheid te geven en dan vlieg je gecoördineerd. </a:t>
            </a:r>
            <a:endParaRPr lang="nl-NL" sz="2400" dirty="0"/>
          </a:p>
        </p:txBody>
      </p:sp>
      <p:pic>
        <p:nvPicPr>
          <p:cNvPr id="3" name="Afbeelding 2">
            <a:extLst>
              <a:ext uri="{FF2B5EF4-FFF2-40B4-BE49-F238E27FC236}">
                <a16:creationId xmlns:a16="http://schemas.microsoft.com/office/drawing/2014/main" id="{F79D03A9-0D91-6009-21E1-4A64A8302CB4}"/>
              </a:ext>
            </a:extLst>
          </p:cNvPr>
          <p:cNvPicPr>
            <a:picLocks noChangeAspect="1"/>
          </p:cNvPicPr>
          <p:nvPr/>
        </p:nvPicPr>
        <p:blipFill rotWithShape="1">
          <a:blip r:embed="rId4"/>
          <a:srcRect t="4444" b="9468"/>
          <a:stretch/>
        </p:blipFill>
        <p:spPr>
          <a:xfrm>
            <a:off x="490538" y="692151"/>
            <a:ext cx="7772400" cy="3522794"/>
          </a:xfrm>
          <a:prstGeom prst="rect">
            <a:avLst/>
          </a:prstGeom>
        </p:spPr>
      </p:pic>
    </p:spTree>
    <p:extLst>
      <p:ext uri="{BB962C8B-B14F-4D97-AF65-F5344CB8AC3E}">
        <p14:creationId xmlns:p14="http://schemas.microsoft.com/office/powerpoint/2010/main" val="3112710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2447059" y="35938"/>
            <a:ext cx="4249881" cy="584775"/>
          </a:xfrm>
          <a:prstGeom prst="rect">
            <a:avLst/>
          </a:prstGeom>
          <a:noFill/>
        </p:spPr>
        <p:txBody>
          <a:bodyPr wrap="none" rtlCol="0">
            <a:spAutoFit/>
          </a:bodyPr>
          <a:lstStyle/>
          <a:p>
            <a:r>
              <a:rPr lang="nl-NL" sz="3200" dirty="0">
                <a:solidFill>
                  <a:schemeClr val="bg1"/>
                </a:solidFill>
              </a:rPr>
              <a:t>4.8 NORMALE BOCHTEN</a:t>
            </a:r>
          </a:p>
        </p:txBody>
      </p:sp>
      <p:sp>
        <p:nvSpPr>
          <p:cNvPr id="5" name="Tekstvak 4">
            <a:extLst>
              <a:ext uri="{FF2B5EF4-FFF2-40B4-BE49-F238E27FC236}">
                <a16:creationId xmlns:a16="http://schemas.microsoft.com/office/drawing/2014/main" id="{964A39DB-D9E4-E847-A9E7-09D802895019}"/>
              </a:ext>
            </a:extLst>
          </p:cNvPr>
          <p:cNvSpPr txBox="1"/>
          <p:nvPr/>
        </p:nvSpPr>
        <p:spPr>
          <a:xfrm>
            <a:off x="612575" y="4513738"/>
            <a:ext cx="8382625" cy="2308324"/>
          </a:xfrm>
          <a:prstGeom prst="rect">
            <a:avLst/>
          </a:prstGeom>
          <a:noFill/>
        </p:spPr>
        <p:txBody>
          <a:bodyPr wrap="square" rtlCol="0">
            <a:spAutoFit/>
          </a:bodyPr>
          <a:lstStyle/>
          <a:p>
            <a:pPr>
              <a:buClr>
                <a:srgbClr val="FF0000"/>
              </a:buClr>
            </a:pPr>
            <a:r>
              <a:rPr lang="nl-NL" sz="2400" dirty="0"/>
              <a:t>Bij het maken van normale bochten let je op: </a:t>
            </a:r>
          </a:p>
          <a:p>
            <a:pPr marL="342900" indent="-342900">
              <a:buClr>
                <a:srgbClr val="FF0000"/>
              </a:buClr>
              <a:buFont typeface="Wingdings" pitchFamily="2" charset="2"/>
              <a:buChar char="Ø"/>
            </a:pPr>
            <a:r>
              <a:rPr lang="nl-NL" sz="2400" dirty="0"/>
              <a:t>Goed uitkijken, vooral in de richting van de bocht;</a:t>
            </a:r>
          </a:p>
          <a:p>
            <a:pPr marL="342900" indent="-342900">
              <a:buClr>
                <a:srgbClr val="FF0000"/>
              </a:buClr>
              <a:buFont typeface="Wingdings" pitchFamily="2" charset="2"/>
              <a:buChar char="Ø"/>
            </a:pPr>
            <a:r>
              <a:rPr lang="nl-NL" sz="2400" dirty="0"/>
              <a:t>De juiste coördinatie van stuurknuppel en voetenstuur bij het in- en uitgaan van de bocht;</a:t>
            </a:r>
          </a:p>
          <a:p>
            <a:pPr marL="342900" indent="-342900">
              <a:buClr>
                <a:srgbClr val="FF0000"/>
              </a:buClr>
              <a:buFont typeface="Wingdings" pitchFamily="2" charset="2"/>
              <a:buChar char="Ø"/>
            </a:pPr>
            <a:r>
              <a:rPr lang="nl-NL" sz="2400" dirty="0"/>
              <a:t>De horizon: voor het constant houden van de helling, de vliegsnelheid en de draaisnelheid.</a:t>
            </a:r>
          </a:p>
        </p:txBody>
      </p:sp>
      <p:pic>
        <p:nvPicPr>
          <p:cNvPr id="2" name="Afbeelding 1">
            <a:extLst>
              <a:ext uri="{FF2B5EF4-FFF2-40B4-BE49-F238E27FC236}">
                <a16:creationId xmlns:a16="http://schemas.microsoft.com/office/drawing/2014/main" id="{9EB4E33E-EC4D-D9A9-FD05-E3357D449E8B}"/>
              </a:ext>
            </a:extLst>
          </p:cNvPr>
          <p:cNvPicPr>
            <a:picLocks noChangeAspect="1"/>
          </p:cNvPicPr>
          <p:nvPr/>
        </p:nvPicPr>
        <p:blipFill>
          <a:blip r:embed="rId4"/>
          <a:stretch>
            <a:fillRect/>
          </a:stretch>
        </p:blipFill>
        <p:spPr>
          <a:xfrm>
            <a:off x="612576" y="727075"/>
            <a:ext cx="7772400" cy="3737660"/>
          </a:xfrm>
          <a:prstGeom prst="rect">
            <a:avLst/>
          </a:prstGeom>
        </p:spPr>
      </p:pic>
    </p:spTree>
    <p:extLst>
      <p:ext uri="{BB962C8B-B14F-4D97-AF65-F5344CB8AC3E}">
        <p14:creationId xmlns:p14="http://schemas.microsoft.com/office/powerpoint/2010/main" val="37294288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2627313" y="23500"/>
            <a:ext cx="3656770" cy="584775"/>
          </a:xfrm>
          <a:prstGeom prst="rect">
            <a:avLst/>
          </a:prstGeom>
          <a:noFill/>
        </p:spPr>
        <p:txBody>
          <a:bodyPr wrap="none" rtlCol="0">
            <a:spAutoFit/>
          </a:bodyPr>
          <a:lstStyle/>
          <a:p>
            <a:r>
              <a:rPr lang="nl-NL" sz="3200" dirty="0">
                <a:solidFill>
                  <a:schemeClr val="bg1"/>
                </a:solidFill>
              </a:rPr>
              <a:t>4.9 WISSELBOCHTEN</a:t>
            </a:r>
          </a:p>
        </p:txBody>
      </p:sp>
      <p:pic>
        <p:nvPicPr>
          <p:cNvPr id="2" name="Afbeelding 1">
            <a:extLst>
              <a:ext uri="{FF2B5EF4-FFF2-40B4-BE49-F238E27FC236}">
                <a16:creationId xmlns:a16="http://schemas.microsoft.com/office/drawing/2014/main" id="{060F1B28-1DFC-0940-8481-32A4E4E75C68}"/>
              </a:ext>
            </a:extLst>
          </p:cNvPr>
          <p:cNvPicPr>
            <a:picLocks noChangeAspect="1"/>
          </p:cNvPicPr>
          <p:nvPr/>
        </p:nvPicPr>
        <p:blipFill>
          <a:blip r:embed="rId4"/>
          <a:stretch>
            <a:fillRect/>
          </a:stretch>
        </p:blipFill>
        <p:spPr>
          <a:xfrm>
            <a:off x="49489" y="751250"/>
            <a:ext cx="5940152" cy="3342460"/>
          </a:xfrm>
          <a:prstGeom prst="rect">
            <a:avLst/>
          </a:prstGeom>
        </p:spPr>
      </p:pic>
      <p:pic>
        <p:nvPicPr>
          <p:cNvPr id="3" name="Afbeelding 2">
            <a:extLst>
              <a:ext uri="{FF2B5EF4-FFF2-40B4-BE49-F238E27FC236}">
                <a16:creationId xmlns:a16="http://schemas.microsoft.com/office/drawing/2014/main" id="{C6165EB2-5206-B249-BECE-A21E7A1B4B19}"/>
              </a:ext>
            </a:extLst>
          </p:cNvPr>
          <p:cNvPicPr>
            <a:picLocks noChangeAspect="1"/>
          </p:cNvPicPr>
          <p:nvPr/>
        </p:nvPicPr>
        <p:blipFill rotWithShape="1">
          <a:blip r:embed="rId5"/>
          <a:srcRect l="7191"/>
          <a:stretch/>
        </p:blipFill>
        <p:spPr>
          <a:xfrm>
            <a:off x="3168352" y="3804665"/>
            <a:ext cx="5940152" cy="3080719"/>
          </a:xfrm>
          <a:prstGeom prst="rect">
            <a:avLst/>
          </a:prstGeom>
        </p:spPr>
      </p:pic>
      <p:sp>
        <p:nvSpPr>
          <p:cNvPr id="4" name="Tekstvak 3">
            <a:extLst>
              <a:ext uri="{FF2B5EF4-FFF2-40B4-BE49-F238E27FC236}">
                <a16:creationId xmlns:a16="http://schemas.microsoft.com/office/drawing/2014/main" id="{749EAAB5-D906-A642-8E17-E7672F4C3CE7}"/>
              </a:ext>
            </a:extLst>
          </p:cNvPr>
          <p:cNvSpPr txBox="1"/>
          <p:nvPr/>
        </p:nvSpPr>
        <p:spPr>
          <a:xfrm>
            <a:off x="5989641" y="764704"/>
            <a:ext cx="3262879" cy="1938992"/>
          </a:xfrm>
          <a:prstGeom prst="rect">
            <a:avLst/>
          </a:prstGeom>
          <a:noFill/>
        </p:spPr>
        <p:txBody>
          <a:bodyPr wrap="square" rtlCol="0">
            <a:spAutoFit/>
          </a:bodyPr>
          <a:lstStyle/>
          <a:p>
            <a:pPr marL="342900" indent="-342900">
              <a:buClr>
                <a:srgbClr val="FF0000"/>
              </a:buClr>
              <a:buFont typeface="Wingdings" pitchFamily="2" charset="2"/>
              <a:buChar char="Ø"/>
            </a:pPr>
            <a:r>
              <a:rPr lang="nl-NL" sz="2400" i="1" dirty="0"/>
              <a:t>Bij het maken van een wisselbocht houd je de neus op dezelfde hoogte onder de horizon.</a:t>
            </a:r>
            <a:endParaRPr lang="nl-NL" sz="2400" dirty="0"/>
          </a:p>
        </p:txBody>
      </p:sp>
      <p:sp>
        <p:nvSpPr>
          <p:cNvPr id="5" name="Tekstvak 4">
            <a:extLst>
              <a:ext uri="{FF2B5EF4-FFF2-40B4-BE49-F238E27FC236}">
                <a16:creationId xmlns:a16="http://schemas.microsoft.com/office/drawing/2014/main" id="{C151EAAE-5400-B14A-BD30-3A86DFB196C1}"/>
              </a:ext>
            </a:extLst>
          </p:cNvPr>
          <p:cNvSpPr txBox="1"/>
          <p:nvPr/>
        </p:nvSpPr>
        <p:spPr>
          <a:xfrm>
            <a:off x="69643" y="4221101"/>
            <a:ext cx="3059832" cy="1569660"/>
          </a:xfrm>
          <a:prstGeom prst="rect">
            <a:avLst/>
          </a:prstGeom>
          <a:noFill/>
        </p:spPr>
        <p:txBody>
          <a:bodyPr wrap="square" rtlCol="0">
            <a:spAutoFit/>
          </a:bodyPr>
          <a:lstStyle/>
          <a:p>
            <a:pPr marL="342900" indent="-342900">
              <a:buClr>
                <a:srgbClr val="FF0000"/>
              </a:buClr>
              <a:buFont typeface="Wingdings" pitchFamily="2" charset="2"/>
              <a:buChar char="Ø"/>
            </a:pPr>
            <a:r>
              <a:rPr lang="nl-NL" sz="2400" dirty="0"/>
              <a:t>Je rolt vloeiend door van de ene bocht naar de bocht aan de andere kant.</a:t>
            </a:r>
          </a:p>
        </p:txBody>
      </p:sp>
    </p:spTree>
    <p:extLst>
      <p:ext uri="{BB962C8B-B14F-4D97-AF65-F5344CB8AC3E}">
        <p14:creationId xmlns:p14="http://schemas.microsoft.com/office/powerpoint/2010/main" val="13209839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1" name="Tekstvak 10">
            <a:extLst>
              <a:ext uri="{FF2B5EF4-FFF2-40B4-BE49-F238E27FC236}">
                <a16:creationId xmlns:a16="http://schemas.microsoft.com/office/drawing/2014/main" id="{57B984EC-9B42-624F-A93C-CE32E1371783}"/>
              </a:ext>
            </a:extLst>
          </p:cNvPr>
          <p:cNvSpPr txBox="1"/>
          <p:nvPr/>
        </p:nvSpPr>
        <p:spPr>
          <a:xfrm>
            <a:off x="2777167" y="23601"/>
            <a:ext cx="4188583" cy="584775"/>
          </a:xfrm>
          <a:prstGeom prst="rect">
            <a:avLst/>
          </a:prstGeom>
          <a:noFill/>
        </p:spPr>
        <p:txBody>
          <a:bodyPr wrap="none" rtlCol="0">
            <a:spAutoFit/>
          </a:bodyPr>
          <a:lstStyle/>
          <a:p>
            <a:r>
              <a:rPr lang="nl-NL" sz="3200" dirty="0">
                <a:solidFill>
                  <a:schemeClr val="bg1"/>
                </a:solidFill>
              </a:rPr>
              <a:t>4.10 NORMAAL CIRCUIT</a:t>
            </a:r>
          </a:p>
        </p:txBody>
      </p:sp>
      <p:pic>
        <p:nvPicPr>
          <p:cNvPr id="2" name="Afbeelding 1">
            <a:extLst>
              <a:ext uri="{FF2B5EF4-FFF2-40B4-BE49-F238E27FC236}">
                <a16:creationId xmlns:a16="http://schemas.microsoft.com/office/drawing/2014/main" id="{12F11805-0AB4-3E4D-B104-64A6DBB05F21}"/>
              </a:ext>
            </a:extLst>
          </p:cNvPr>
          <p:cNvPicPr>
            <a:picLocks noChangeAspect="1"/>
          </p:cNvPicPr>
          <p:nvPr/>
        </p:nvPicPr>
        <p:blipFill>
          <a:blip r:embed="rId4"/>
          <a:stretch>
            <a:fillRect/>
          </a:stretch>
        </p:blipFill>
        <p:spPr>
          <a:xfrm>
            <a:off x="0" y="678669"/>
            <a:ext cx="9144000" cy="2655469"/>
          </a:xfrm>
          <a:prstGeom prst="rect">
            <a:avLst/>
          </a:prstGeom>
        </p:spPr>
      </p:pic>
      <p:sp>
        <p:nvSpPr>
          <p:cNvPr id="3" name="Tekstvak 2">
            <a:extLst>
              <a:ext uri="{FF2B5EF4-FFF2-40B4-BE49-F238E27FC236}">
                <a16:creationId xmlns:a16="http://schemas.microsoft.com/office/drawing/2014/main" id="{4F17F3A0-AE73-0447-ADF1-E62AC95EFADC}"/>
              </a:ext>
            </a:extLst>
          </p:cNvPr>
          <p:cNvSpPr txBox="1"/>
          <p:nvPr/>
        </p:nvSpPr>
        <p:spPr>
          <a:xfrm>
            <a:off x="89756" y="3404431"/>
            <a:ext cx="8964488" cy="3323987"/>
          </a:xfrm>
          <a:prstGeom prst="rect">
            <a:avLst/>
          </a:prstGeom>
          <a:noFill/>
        </p:spPr>
        <p:txBody>
          <a:bodyPr wrap="square" rtlCol="0">
            <a:spAutoFit/>
          </a:bodyPr>
          <a:lstStyle/>
          <a:p>
            <a:pPr marL="342900" indent="-342900">
              <a:buClr>
                <a:srgbClr val="FF0000"/>
              </a:buClr>
              <a:buFont typeface="+mj-lt"/>
              <a:buAutoNum type="arabicPeriod"/>
            </a:pPr>
            <a:r>
              <a:rPr lang="nl-NL" sz="2100" dirty="0"/>
              <a:t>Het </a:t>
            </a:r>
            <a:r>
              <a:rPr lang="nl-NL" sz="2100" dirty="0">
                <a:solidFill>
                  <a:srgbClr val="FF0000"/>
                </a:solidFill>
              </a:rPr>
              <a:t>aanknopingspunt</a:t>
            </a:r>
            <a:r>
              <a:rPr lang="nl-NL" sz="2100" dirty="0"/>
              <a:t> (meestal) op 200 m hoogte en ongeveer 500 m afstand naast de lier aanvliegen; </a:t>
            </a:r>
          </a:p>
          <a:p>
            <a:pPr marL="342900" indent="-342900">
              <a:buClr>
                <a:srgbClr val="FF0000"/>
              </a:buClr>
              <a:buFont typeface="+mj-lt"/>
              <a:buAutoNum type="arabicPeriod"/>
            </a:pPr>
            <a:r>
              <a:rPr lang="nl-NL" sz="2100" dirty="0"/>
              <a:t>Het </a:t>
            </a:r>
            <a:r>
              <a:rPr lang="nl-NL" sz="2100" dirty="0">
                <a:solidFill>
                  <a:srgbClr val="FF0000"/>
                </a:solidFill>
              </a:rPr>
              <a:t>rugwindbeen</a:t>
            </a:r>
            <a:r>
              <a:rPr lang="nl-NL" sz="2100" dirty="0"/>
              <a:t> evenwijdig aan de lierbaan vliegen met landingssnelheid (gele driehoek); </a:t>
            </a:r>
          </a:p>
          <a:p>
            <a:pPr marL="342900" indent="-342900">
              <a:buClr>
                <a:srgbClr val="FF0000"/>
              </a:buClr>
              <a:buFont typeface="+mj-lt"/>
              <a:buAutoNum type="arabicPeriod"/>
            </a:pPr>
            <a:r>
              <a:rPr lang="nl-NL" sz="2100" dirty="0">
                <a:solidFill>
                  <a:srgbClr val="FF0000"/>
                </a:solidFill>
              </a:rPr>
              <a:t>Checken</a:t>
            </a:r>
            <a:r>
              <a:rPr lang="nl-NL" sz="2100" dirty="0"/>
              <a:t>: wind, (wiel, water, welvingskleppen), snelheid en trim; </a:t>
            </a:r>
          </a:p>
          <a:p>
            <a:pPr marL="342900" indent="-342900">
              <a:buClr>
                <a:srgbClr val="FF0000"/>
              </a:buClr>
              <a:buFont typeface="+mj-lt"/>
              <a:buAutoNum type="arabicPeriod"/>
            </a:pPr>
            <a:r>
              <a:rPr lang="nl-NL" sz="2100" dirty="0"/>
              <a:t>Bij het </a:t>
            </a:r>
            <a:r>
              <a:rPr lang="nl-NL" sz="2100" dirty="0">
                <a:solidFill>
                  <a:srgbClr val="FF0000"/>
                </a:solidFill>
              </a:rPr>
              <a:t>rugwindcheckpunt</a:t>
            </a:r>
            <a:r>
              <a:rPr lang="nl-NL" sz="2100" dirty="0"/>
              <a:t> neem je de situatie rond het landingsveld in je op; </a:t>
            </a:r>
          </a:p>
          <a:p>
            <a:pPr marL="342900" indent="-342900">
              <a:buClr>
                <a:srgbClr val="FF0000"/>
              </a:buClr>
              <a:buFont typeface="+mj-lt"/>
              <a:buAutoNum type="arabicPeriod"/>
            </a:pPr>
            <a:r>
              <a:rPr lang="nl-NL" sz="2100" dirty="0"/>
              <a:t>Wen jezelf eraan nu niet meer op je hoogtemeter te kijken, maar de hoek waaronder je de landingsplaats ziet als norm te gebruiken; </a:t>
            </a:r>
          </a:p>
          <a:p>
            <a:pPr marL="342900" indent="-342900">
              <a:buClr>
                <a:srgbClr val="FF0000"/>
              </a:buClr>
              <a:buFont typeface="+mj-lt"/>
              <a:buAutoNum type="arabicPeriod"/>
            </a:pPr>
            <a:r>
              <a:rPr lang="nl-NL" sz="2100" dirty="0"/>
              <a:t>Niet te ver door vliegen (maximaal 45° uit) en de remkleppen niet openen tijdens een bocht.</a:t>
            </a:r>
          </a:p>
        </p:txBody>
      </p:sp>
    </p:spTree>
    <p:extLst>
      <p:ext uri="{BB962C8B-B14F-4D97-AF65-F5344CB8AC3E}">
        <p14:creationId xmlns:p14="http://schemas.microsoft.com/office/powerpoint/2010/main" val="35380384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3" name="Tekstvak 2">
            <a:extLst>
              <a:ext uri="{FF2B5EF4-FFF2-40B4-BE49-F238E27FC236}">
                <a16:creationId xmlns:a16="http://schemas.microsoft.com/office/drawing/2014/main" id="{4F17F3A0-AE73-0447-ADF1-E62AC95EFADC}"/>
              </a:ext>
            </a:extLst>
          </p:cNvPr>
          <p:cNvSpPr txBox="1"/>
          <p:nvPr/>
        </p:nvSpPr>
        <p:spPr>
          <a:xfrm>
            <a:off x="4242759" y="763563"/>
            <a:ext cx="4734727" cy="5539978"/>
          </a:xfrm>
          <a:prstGeom prst="rect">
            <a:avLst/>
          </a:prstGeom>
          <a:noFill/>
        </p:spPr>
        <p:txBody>
          <a:bodyPr wrap="square" rtlCol="0">
            <a:spAutoFit/>
          </a:bodyPr>
          <a:lstStyle/>
          <a:p>
            <a:r>
              <a:rPr lang="nl-NL" dirty="0"/>
              <a:t> </a:t>
            </a:r>
          </a:p>
          <a:p>
            <a:pPr marL="342900" indent="-342900">
              <a:buClr>
                <a:srgbClr val="FF0000"/>
              </a:buClr>
              <a:buFont typeface="Wingdings" pitchFamily="2" charset="2"/>
              <a:buChar char="Ø"/>
            </a:pPr>
            <a:r>
              <a:rPr lang="nl-NL" sz="2400" dirty="0"/>
              <a:t>Het rugwindbeen inkorten (</a:t>
            </a:r>
            <a:r>
              <a:rPr lang="nl-NL" sz="2400" dirty="0">
                <a:solidFill>
                  <a:srgbClr val="FF0000"/>
                </a:solidFill>
              </a:rPr>
              <a:t>eerder indraaien dan 45° </a:t>
            </a:r>
            <a:r>
              <a:rPr lang="nl-NL" sz="2400" dirty="0"/>
              <a:t>uit);</a:t>
            </a:r>
          </a:p>
          <a:p>
            <a:pPr marL="342900" indent="-342900">
              <a:buClr>
                <a:srgbClr val="FF0000"/>
              </a:buClr>
              <a:buFont typeface="Wingdings" pitchFamily="2" charset="2"/>
              <a:buChar char="Ø"/>
            </a:pPr>
            <a:endParaRPr lang="nl-NL" sz="2400" dirty="0"/>
          </a:p>
          <a:p>
            <a:pPr marL="342900" indent="-342900">
              <a:buClr>
                <a:srgbClr val="FF0000"/>
              </a:buClr>
              <a:buFont typeface="Wingdings" pitchFamily="2" charset="2"/>
              <a:buChar char="Ø"/>
            </a:pPr>
            <a:r>
              <a:rPr lang="nl-NL" sz="2400" dirty="0"/>
              <a:t>Bij sterk dalen op het rugwind-been iets dichter naar het veld toesturen en eerder indraaien naar het basisbeen;</a:t>
            </a:r>
          </a:p>
          <a:p>
            <a:pPr marL="342900" indent="-342900">
              <a:buClr>
                <a:srgbClr val="FF0000"/>
              </a:buClr>
              <a:buFont typeface="Wingdings" pitchFamily="2" charset="2"/>
              <a:buChar char="Ø"/>
            </a:pPr>
            <a:endParaRPr lang="nl-NL" sz="2400" dirty="0"/>
          </a:p>
          <a:p>
            <a:pPr marL="342900" indent="-342900">
              <a:buClr>
                <a:srgbClr val="FF0000"/>
              </a:buClr>
              <a:buFont typeface="Wingdings" pitchFamily="2" charset="2"/>
              <a:buChar char="Ø"/>
            </a:pPr>
            <a:r>
              <a:rPr lang="nl-NL" sz="2400" dirty="0"/>
              <a:t>Op het basisbeen </a:t>
            </a:r>
            <a:r>
              <a:rPr lang="nl-NL" sz="2400" dirty="0">
                <a:solidFill>
                  <a:srgbClr val="FF0000"/>
                </a:solidFill>
              </a:rPr>
              <a:t>goed opsturen</a:t>
            </a:r>
            <a:r>
              <a:rPr lang="nl-NL" sz="2400" dirty="0"/>
              <a:t>.</a:t>
            </a:r>
          </a:p>
          <a:p>
            <a:pPr marL="342900" indent="-342900">
              <a:buClr>
                <a:srgbClr val="FF0000"/>
              </a:buClr>
              <a:buFont typeface="Wingdings" pitchFamily="2" charset="2"/>
              <a:buChar char="Ø"/>
            </a:pPr>
            <a:endParaRPr lang="nl-NL" sz="2400" dirty="0"/>
          </a:p>
          <a:p>
            <a:pPr marL="342900" indent="-342900">
              <a:buClr>
                <a:srgbClr val="FF0000"/>
              </a:buClr>
              <a:buFont typeface="Wingdings" pitchFamily="2" charset="2"/>
              <a:buChar char="Ø"/>
            </a:pPr>
            <a:r>
              <a:rPr lang="nl-NL" sz="2400" dirty="0">
                <a:solidFill>
                  <a:srgbClr val="FF0000"/>
                </a:solidFill>
              </a:rPr>
              <a:t>Hogere landingssnelheid </a:t>
            </a:r>
            <a:r>
              <a:rPr lang="nl-NL" sz="2400" dirty="0"/>
              <a:t>i.v.m. de windgradiënt en turbulentie (zie windgradiënt en turbulentie, oef. 4.19)</a:t>
            </a:r>
          </a:p>
        </p:txBody>
      </p:sp>
      <p:sp>
        <p:nvSpPr>
          <p:cNvPr id="5" name="Tekstvak 4">
            <a:extLst>
              <a:ext uri="{FF2B5EF4-FFF2-40B4-BE49-F238E27FC236}">
                <a16:creationId xmlns:a16="http://schemas.microsoft.com/office/drawing/2014/main" id="{C8AB23E9-C802-9A46-B8EF-078715B11DED}"/>
              </a:ext>
            </a:extLst>
          </p:cNvPr>
          <p:cNvSpPr txBox="1"/>
          <p:nvPr/>
        </p:nvSpPr>
        <p:spPr>
          <a:xfrm>
            <a:off x="4242759" y="127793"/>
            <a:ext cx="4164777" cy="461665"/>
          </a:xfrm>
          <a:prstGeom prst="rect">
            <a:avLst/>
          </a:prstGeom>
          <a:noFill/>
        </p:spPr>
        <p:txBody>
          <a:bodyPr wrap="square" rtlCol="0">
            <a:spAutoFit/>
          </a:bodyPr>
          <a:lstStyle/>
          <a:p>
            <a:r>
              <a:rPr lang="nl-NL" sz="2400" b="1" dirty="0">
                <a:solidFill>
                  <a:schemeClr val="bg1"/>
                </a:solidFill>
              </a:rPr>
              <a:t>CIRCUIT MET HARDE WIND</a:t>
            </a:r>
            <a:r>
              <a:rPr lang="nl-NL" sz="2400" dirty="0"/>
              <a:t> </a:t>
            </a:r>
          </a:p>
        </p:txBody>
      </p:sp>
      <p:pic>
        <p:nvPicPr>
          <p:cNvPr id="2" name="Afbeelding 1">
            <a:extLst>
              <a:ext uri="{FF2B5EF4-FFF2-40B4-BE49-F238E27FC236}">
                <a16:creationId xmlns:a16="http://schemas.microsoft.com/office/drawing/2014/main" id="{155B11A9-576D-CAF1-C2EC-F115D092CBB2}"/>
              </a:ext>
            </a:extLst>
          </p:cNvPr>
          <p:cNvPicPr>
            <a:picLocks noChangeAspect="1"/>
          </p:cNvPicPr>
          <p:nvPr/>
        </p:nvPicPr>
        <p:blipFill rotWithShape="1">
          <a:blip r:embed="rId4"/>
          <a:srcRect r="7310"/>
          <a:stretch/>
        </p:blipFill>
        <p:spPr>
          <a:xfrm>
            <a:off x="28890" y="700088"/>
            <a:ext cx="4054481" cy="6129337"/>
          </a:xfrm>
          <a:prstGeom prst="rect">
            <a:avLst/>
          </a:prstGeom>
        </p:spPr>
      </p:pic>
    </p:spTree>
    <p:extLst>
      <p:ext uri="{BB962C8B-B14F-4D97-AF65-F5344CB8AC3E}">
        <p14:creationId xmlns:p14="http://schemas.microsoft.com/office/powerpoint/2010/main" val="3627727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1816938" y="35913"/>
            <a:ext cx="5533438" cy="584775"/>
          </a:xfrm>
          <a:prstGeom prst="rect">
            <a:avLst/>
          </a:prstGeom>
          <a:noFill/>
        </p:spPr>
        <p:txBody>
          <a:bodyPr wrap="none" rtlCol="0">
            <a:spAutoFit/>
          </a:bodyPr>
          <a:lstStyle/>
          <a:p>
            <a:r>
              <a:rPr lang="nl-NL" sz="3200" dirty="0">
                <a:solidFill>
                  <a:schemeClr val="bg1"/>
                </a:solidFill>
              </a:rPr>
              <a:t>4.1 DE KENNISMAKINGSVLUCHT</a:t>
            </a:r>
          </a:p>
        </p:txBody>
      </p:sp>
      <p:pic>
        <p:nvPicPr>
          <p:cNvPr id="2" name="Afbeelding 1">
            <a:extLst>
              <a:ext uri="{FF2B5EF4-FFF2-40B4-BE49-F238E27FC236}">
                <a16:creationId xmlns:a16="http://schemas.microsoft.com/office/drawing/2014/main" id="{AD3812DA-D11C-2840-898A-515052A7F647}"/>
              </a:ext>
            </a:extLst>
          </p:cNvPr>
          <p:cNvPicPr>
            <a:picLocks noChangeAspect="1"/>
          </p:cNvPicPr>
          <p:nvPr/>
        </p:nvPicPr>
        <p:blipFill rotWithShape="1">
          <a:blip r:embed="rId4"/>
          <a:srcRect t="18294" b="13476"/>
          <a:stretch/>
        </p:blipFill>
        <p:spPr>
          <a:xfrm>
            <a:off x="151134" y="777713"/>
            <a:ext cx="8865046" cy="4032445"/>
          </a:xfrm>
          <a:prstGeom prst="rect">
            <a:avLst/>
          </a:prstGeom>
        </p:spPr>
      </p:pic>
      <p:sp>
        <p:nvSpPr>
          <p:cNvPr id="3" name="Tekstvak 2">
            <a:extLst>
              <a:ext uri="{FF2B5EF4-FFF2-40B4-BE49-F238E27FC236}">
                <a16:creationId xmlns:a16="http://schemas.microsoft.com/office/drawing/2014/main" id="{91EB8A96-2D4F-1841-8D89-A404DCA45BC5}"/>
              </a:ext>
            </a:extLst>
          </p:cNvPr>
          <p:cNvSpPr txBox="1"/>
          <p:nvPr/>
        </p:nvSpPr>
        <p:spPr>
          <a:xfrm>
            <a:off x="223142" y="4802376"/>
            <a:ext cx="8721030" cy="1938992"/>
          </a:xfrm>
          <a:prstGeom prst="rect">
            <a:avLst/>
          </a:prstGeom>
          <a:noFill/>
        </p:spPr>
        <p:txBody>
          <a:bodyPr wrap="square" rtlCol="0">
            <a:spAutoFit/>
          </a:bodyPr>
          <a:lstStyle/>
          <a:p>
            <a:pPr marL="342900" indent="-342900">
              <a:buClr>
                <a:srgbClr val="FF0000"/>
              </a:buClr>
              <a:buFont typeface="Wingdings" pitchFamily="2" charset="2"/>
              <a:buChar char="Ø"/>
            </a:pPr>
            <a:r>
              <a:rPr lang="nl-NL" sz="2400" dirty="0"/>
              <a:t>Zoek uit hoe je het prettigst zit. Probeer of je alle hendels en de stuurknuppel kunt bedienen. De stuurknuppel bedienen we met de rechterhand. </a:t>
            </a:r>
          </a:p>
          <a:p>
            <a:pPr marL="342900" indent="-342900">
              <a:buClr>
                <a:srgbClr val="FF0000"/>
              </a:buClr>
              <a:buFont typeface="Wingdings" pitchFamily="2" charset="2"/>
              <a:buChar char="Ø"/>
            </a:pPr>
            <a:r>
              <a:rPr lang="nl-NL" sz="2400" dirty="0"/>
              <a:t>Controleer of de pedalen op de juiste beenlengte staan. </a:t>
            </a:r>
          </a:p>
          <a:p>
            <a:pPr marL="342900" indent="-342900">
              <a:buClr>
                <a:srgbClr val="FF0000"/>
              </a:buClr>
              <a:buFont typeface="Wingdings" pitchFamily="2" charset="2"/>
              <a:buChar char="Ø"/>
            </a:pPr>
            <a:r>
              <a:rPr lang="nl-NL" sz="2400" dirty="0"/>
              <a:t>Je vliegt altijd met vastgemaakte riemen. </a:t>
            </a:r>
          </a:p>
        </p:txBody>
      </p:sp>
      <p:sp>
        <p:nvSpPr>
          <p:cNvPr id="4" name="Tekstvak 3">
            <a:extLst>
              <a:ext uri="{FF2B5EF4-FFF2-40B4-BE49-F238E27FC236}">
                <a16:creationId xmlns:a16="http://schemas.microsoft.com/office/drawing/2014/main" id="{BE9543E8-23D2-C04D-BF3C-9EDA06FC5311}"/>
              </a:ext>
            </a:extLst>
          </p:cNvPr>
          <p:cNvSpPr txBox="1"/>
          <p:nvPr/>
        </p:nvSpPr>
        <p:spPr>
          <a:xfrm>
            <a:off x="395536" y="4255149"/>
            <a:ext cx="1604991" cy="461665"/>
          </a:xfrm>
          <a:prstGeom prst="rect">
            <a:avLst/>
          </a:prstGeom>
          <a:solidFill>
            <a:schemeClr val="accent1"/>
          </a:solidFill>
        </p:spPr>
        <p:txBody>
          <a:bodyPr wrap="none" rtlCol="0">
            <a:spAutoFit/>
          </a:bodyPr>
          <a:lstStyle/>
          <a:p>
            <a:r>
              <a:rPr lang="nl-NL" sz="2400" b="1" dirty="0">
                <a:solidFill>
                  <a:schemeClr val="bg1"/>
                </a:solidFill>
              </a:rPr>
              <a:t>INSTAPPEN</a:t>
            </a:r>
            <a:endParaRPr lang="nl-NL" sz="2400" dirty="0">
              <a:solidFill>
                <a:schemeClr val="bg1"/>
              </a:solidFill>
            </a:endParaRPr>
          </a:p>
        </p:txBody>
      </p:sp>
    </p:spTree>
    <p:extLst>
      <p:ext uri="{BB962C8B-B14F-4D97-AF65-F5344CB8AC3E}">
        <p14:creationId xmlns:p14="http://schemas.microsoft.com/office/powerpoint/2010/main" val="42935988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1" name="Tekstvak 10">
            <a:extLst>
              <a:ext uri="{FF2B5EF4-FFF2-40B4-BE49-F238E27FC236}">
                <a16:creationId xmlns:a16="http://schemas.microsoft.com/office/drawing/2014/main" id="{57B984EC-9B42-624F-A93C-CE32E1371783}"/>
              </a:ext>
            </a:extLst>
          </p:cNvPr>
          <p:cNvSpPr txBox="1"/>
          <p:nvPr/>
        </p:nvSpPr>
        <p:spPr>
          <a:xfrm>
            <a:off x="2226838" y="35913"/>
            <a:ext cx="4690323" cy="584775"/>
          </a:xfrm>
          <a:prstGeom prst="rect">
            <a:avLst/>
          </a:prstGeom>
          <a:noFill/>
        </p:spPr>
        <p:txBody>
          <a:bodyPr wrap="none" rtlCol="0">
            <a:spAutoFit/>
          </a:bodyPr>
          <a:lstStyle/>
          <a:p>
            <a:r>
              <a:rPr lang="nl-NL" sz="3200" dirty="0">
                <a:solidFill>
                  <a:schemeClr val="bg1"/>
                </a:solidFill>
              </a:rPr>
              <a:t>4.12 CIRCUIT MET ZIJWIND</a:t>
            </a:r>
          </a:p>
        </p:txBody>
      </p:sp>
      <p:sp>
        <p:nvSpPr>
          <p:cNvPr id="3" name="Tekstvak 2">
            <a:extLst>
              <a:ext uri="{FF2B5EF4-FFF2-40B4-BE49-F238E27FC236}">
                <a16:creationId xmlns:a16="http://schemas.microsoft.com/office/drawing/2014/main" id="{4F17F3A0-AE73-0447-ADF1-E62AC95EFADC}"/>
              </a:ext>
            </a:extLst>
          </p:cNvPr>
          <p:cNvSpPr txBox="1"/>
          <p:nvPr/>
        </p:nvSpPr>
        <p:spPr>
          <a:xfrm>
            <a:off x="89756" y="3404431"/>
            <a:ext cx="8964488" cy="415498"/>
          </a:xfrm>
          <a:prstGeom prst="rect">
            <a:avLst/>
          </a:prstGeom>
          <a:noFill/>
        </p:spPr>
        <p:txBody>
          <a:bodyPr wrap="square" rtlCol="0">
            <a:spAutoFit/>
          </a:bodyPr>
          <a:lstStyle/>
          <a:p>
            <a:pPr marL="342900" indent="-342900">
              <a:buClr>
                <a:srgbClr val="FF0000"/>
              </a:buClr>
              <a:buFont typeface="+mj-lt"/>
              <a:buAutoNum type="arabicPeriod"/>
            </a:pPr>
            <a:endParaRPr lang="nl-NL" sz="2100" dirty="0"/>
          </a:p>
        </p:txBody>
      </p:sp>
      <p:pic>
        <p:nvPicPr>
          <p:cNvPr id="4" name="Afbeelding 3">
            <a:extLst>
              <a:ext uri="{FF2B5EF4-FFF2-40B4-BE49-F238E27FC236}">
                <a16:creationId xmlns:a16="http://schemas.microsoft.com/office/drawing/2014/main" id="{646495DE-EA03-D94F-84B7-8D585E2785DD}"/>
              </a:ext>
            </a:extLst>
          </p:cNvPr>
          <p:cNvPicPr>
            <a:picLocks noChangeAspect="1"/>
          </p:cNvPicPr>
          <p:nvPr/>
        </p:nvPicPr>
        <p:blipFill>
          <a:blip r:embed="rId4"/>
          <a:stretch>
            <a:fillRect/>
          </a:stretch>
        </p:blipFill>
        <p:spPr>
          <a:xfrm>
            <a:off x="543292" y="757445"/>
            <a:ext cx="8014083" cy="4935305"/>
          </a:xfrm>
          <a:prstGeom prst="rect">
            <a:avLst/>
          </a:prstGeom>
        </p:spPr>
      </p:pic>
      <p:sp>
        <p:nvSpPr>
          <p:cNvPr id="5" name="Tekstvak 4">
            <a:extLst>
              <a:ext uri="{FF2B5EF4-FFF2-40B4-BE49-F238E27FC236}">
                <a16:creationId xmlns:a16="http://schemas.microsoft.com/office/drawing/2014/main" id="{13FA318A-D2E8-0040-9057-89C64A02B245}"/>
              </a:ext>
            </a:extLst>
          </p:cNvPr>
          <p:cNvSpPr txBox="1"/>
          <p:nvPr/>
        </p:nvSpPr>
        <p:spPr>
          <a:xfrm>
            <a:off x="-1" y="5692750"/>
            <a:ext cx="9144000" cy="1154162"/>
          </a:xfrm>
          <a:prstGeom prst="rect">
            <a:avLst/>
          </a:prstGeom>
          <a:noFill/>
        </p:spPr>
        <p:txBody>
          <a:bodyPr wrap="square" rtlCol="0">
            <a:spAutoFit/>
          </a:bodyPr>
          <a:lstStyle/>
          <a:p>
            <a:pPr marL="342900" indent="-342900">
              <a:buClr>
                <a:srgbClr val="FF0000"/>
              </a:buClr>
              <a:buFont typeface="Wingdings" pitchFamily="2" charset="2"/>
              <a:buChar char="Ø"/>
            </a:pPr>
            <a:r>
              <a:rPr lang="nl-NL" sz="2300" dirty="0"/>
              <a:t>Op het rugwindbeen opsturen om </a:t>
            </a:r>
            <a:r>
              <a:rPr lang="nl-NL" sz="2300" dirty="0">
                <a:solidFill>
                  <a:srgbClr val="FF0000"/>
                </a:solidFill>
              </a:rPr>
              <a:t>evenwijdig aan de lierbaan te blijven</a:t>
            </a:r>
            <a:r>
              <a:rPr lang="nl-NL" sz="2300" dirty="0"/>
              <a:t>.</a:t>
            </a:r>
          </a:p>
          <a:p>
            <a:pPr marL="342900" indent="-342900">
              <a:buClr>
                <a:srgbClr val="FF0000"/>
              </a:buClr>
              <a:buFont typeface="Wingdings" pitchFamily="2" charset="2"/>
              <a:buChar char="Ø"/>
            </a:pPr>
            <a:r>
              <a:rPr lang="nl-NL" sz="2300" dirty="0"/>
              <a:t>Op het basisbeen en op final ook weer opsturen om netjes in het midden van het landingsveld te komen.</a:t>
            </a:r>
          </a:p>
        </p:txBody>
      </p:sp>
    </p:spTree>
    <p:extLst>
      <p:ext uri="{BB962C8B-B14F-4D97-AF65-F5344CB8AC3E}">
        <p14:creationId xmlns:p14="http://schemas.microsoft.com/office/powerpoint/2010/main" val="4205865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1816938" y="35913"/>
            <a:ext cx="5533438" cy="584775"/>
          </a:xfrm>
          <a:prstGeom prst="rect">
            <a:avLst/>
          </a:prstGeom>
          <a:noFill/>
        </p:spPr>
        <p:txBody>
          <a:bodyPr wrap="none" rtlCol="0">
            <a:spAutoFit/>
          </a:bodyPr>
          <a:lstStyle/>
          <a:p>
            <a:r>
              <a:rPr lang="nl-NL" sz="3200" dirty="0">
                <a:solidFill>
                  <a:schemeClr val="bg1"/>
                </a:solidFill>
              </a:rPr>
              <a:t>4.1 DE KENNISMAKINGSVLUCHT</a:t>
            </a:r>
          </a:p>
        </p:txBody>
      </p:sp>
      <p:pic>
        <p:nvPicPr>
          <p:cNvPr id="2" name="Afbeelding 1">
            <a:extLst>
              <a:ext uri="{FF2B5EF4-FFF2-40B4-BE49-F238E27FC236}">
                <a16:creationId xmlns:a16="http://schemas.microsoft.com/office/drawing/2014/main" id="{4BF6C737-DDD1-F042-8BA6-557E2C943969}"/>
              </a:ext>
            </a:extLst>
          </p:cNvPr>
          <p:cNvPicPr>
            <a:picLocks noChangeAspect="1"/>
          </p:cNvPicPr>
          <p:nvPr/>
        </p:nvPicPr>
        <p:blipFill>
          <a:blip r:embed="rId4"/>
          <a:stretch>
            <a:fillRect/>
          </a:stretch>
        </p:blipFill>
        <p:spPr>
          <a:xfrm>
            <a:off x="1174448" y="768993"/>
            <a:ext cx="6970582" cy="3380732"/>
          </a:xfrm>
          <a:prstGeom prst="rect">
            <a:avLst/>
          </a:prstGeom>
        </p:spPr>
      </p:pic>
      <p:sp>
        <p:nvSpPr>
          <p:cNvPr id="3" name="Tekstvak 2">
            <a:extLst>
              <a:ext uri="{FF2B5EF4-FFF2-40B4-BE49-F238E27FC236}">
                <a16:creationId xmlns:a16="http://schemas.microsoft.com/office/drawing/2014/main" id="{E2AB0E1E-79FA-1F49-8F13-769A010992AE}"/>
              </a:ext>
            </a:extLst>
          </p:cNvPr>
          <p:cNvSpPr txBox="1"/>
          <p:nvPr/>
        </p:nvSpPr>
        <p:spPr>
          <a:xfrm>
            <a:off x="202340" y="772823"/>
            <a:ext cx="1944216" cy="461665"/>
          </a:xfrm>
          <a:prstGeom prst="rect">
            <a:avLst/>
          </a:prstGeom>
          <a:solidFill>
            <a:schemeClr val="accent1"/>
          </a:solidFill>
        </p:spPr>
        <p:txBody>
          <a:bodyPr wrap="square" rtlCol="0">
            <a:spAutoFit/>
          </a:bodyPr>
          <a:lstStyle/>
          <a:p>
            <a:r>
              <a:rPr lang="nl-NL" sz="2400" b="1" dirty="0">
                <a:solidFill>
                  <a:schemeClr val="bg1"/>
                </a:solidFill>
              </a:rPr>
              <a:t>DE LIERSTART</a:t>
            </a:r>
            <a:endParaRPr lang="nl-NL" sz="2400" dirty="0">
              <a:solidFill>
                <a:schemeClr val="bg1"/>
              </a:solidFill>
            </a:endParaRPr>
          </a:p>
        </p:txBody>
      </p:sp>
      <p:sp>
        <p:nvSpPr>
          <p:cNvPr id="4" name="Tekstvak 3">
            <a:extLst>
              <a:ext uri="{FF2B5EF4-FFF2-40B4-BE49-F238E27FC236}">
                <a16:creationId xmlns:a16="http://schemas.microsoft.com/office/drawing/2014/main" id="{01B840B6-7743-F44E-8EB6-B5757DB5E5BF}"/>
              </a:ext>
            </a:extLst>
          </p:cNvPr>
          <p:cNvSpPr txBox="1"/>
          <p:nvPr/>
        </p:nvSpPr>
        <p:spPr>
          <a:xfrm>
            <a:off x="175480" y="4190072"/>
            <a:ext cx="8968519" cy="2677656"/>
          </a:xfrm>
          <a:prstGeom prst="rect">
            <a:avLst/>
          </a:prstGeom>
          <a:noFill/>
        </p:spPr>
        <p:txBody>
          <a:bodyPr wrap="square" rtlCol="0">
            <a:spAutoFit/>
          </a:bodyPr>
          <a:lstStyle/>
          <a:p>
            <a:pPr marL="285750" indent="-285750">
              <a:buClr>
                <a:srgbClr val="FF0000"/>
              </a:buClr>
              <a:buFont typeface="Wingdings" pitchFamily="2" charset="2"/>
              <a:buChar char="Ø"/>
            </a:pPr>
            <a:r>
              <a:rPr lang="nl-NL" sz="2400" dirty="0"/>
              <a:t>Het eerste deel van de start wordt er niet steil gevlogen, maar geleidelijk wordt de klimstand steiler. </a:t>
            </a:r>
          </a:p>
          <a:p>
            <a:pPr marL="285750" indent="-285750">
              <a:buClr>
                <a:srgbClr val="FF0000"/>
              </a:buClr>
              <a:buFont typeface="Wingdings" pitchFamily="2" charset="2"/>
              <a:buChar char="Ø"/>
            </a:pPr>
            <a:r>
              <a:rPr lang="nl-NL" sz="2400" dirty="0"/>
              <a:t>Leer vanaf de eerste start zoveel mogelijk naar buiten te kijken. </a:t>
            </a:r>
          </a:p>
          <a:p>
            <a:pPr marL="285750" indent="-285750">
              <a:buClr>
                <a:srgbClr val="FF0000"/>
              </a:buClr>
              <a:buFont typeface="Wingdings" pitchFamily="2" charset="2"/>
              <a:buChar char="Ø"/>
            </a:pPr>
            <a:r>
              <a:rPr lang="nl-NL" sz="2400" dirty="0"/>
              <a:t>Wanneer we boven de lier komen, wordt de klimstand vlakker. </a:t>
            </a:r>
          </a:p>
          <a:p>
            <a:pPr marL="285750" indent="-285750">
              <a:buClr>
                <a:srgbClr val="FF0000"/>
              </a:buClr>
              <a:buFont typeface="Wingdings" pitchFamily="2" charset="2"/>
              <a:buChar char="Ø"/>
            </a:pPr>
            <a:r>
              <a:rPr lang="nl-NL" sz="2400" dirty="0"/>
              <a:t>Voordat we ontkoppelen, drukken we de neus eerst naar beneden om de spanning op de kabel te verminderen, vervolgens ontkoppelen we en vliegen we los van de kabel.</a:t>
            </a:r>
          </a:p>
        </p:txBody>
      </p:sp>
    </p:spTree>
    <p:extLst>
      <p:ext uri="{BB962C8B-B14F-4D97-AF65-F5344CB8AC3E}">
        <p14:creationId xmlns:p14="http://schemas.microsoft.com/office/powerpoint/2010/main" val="3878643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1816938" y="35913"/>
            <a:ext cx="5533438" cy="584775"/>
          </a:xfrm>
          <a:prstGeom prst="rect">
            <a:avLst/>
          </a:prstGeom>
          <a:noFill/>
        </p:spPr>
        <p:txBody>
          <a:bodyPr wrap="none" rtlCol="0">
            <a:spAutoFit/>
          </a:bodyPr>
          <a:lstStyle/>
          <a:p>
            <a:r>
              <a:rPr lang="nl-NL" sz="3200" dirty="0">
                <a:solidFill>
                  <a:schemeClr val="bg1"/>
                </a:solidFill>
              </a:rPr>
              <a:t>4.1 DE KENNISMAKINGSVLUCHT</a:t>
            </a:r>
          </a:p>
        </p:txBody>
      </p:sp>
      <p:sp>
        <p:nvSpPr>
          <p:cNvPr id="4" name="Tekstvak 3">
            <a:extLst>
              <a:ext uri="{FF2B5EF4-FFF2-40B4-BE49-F238E27FC236}">
                <a16:creationId xmlns:a16="http://schemas.microsoft.com/office/drawing/2014/main" id="{A6740A9B-7610-F342-9EA9-1A53CFAD5323}"/>
              </a:ext>
            </a:extLst>
          </p:cNvPr>
          <p:cNvSpPr txBox="1"/>
          <p:nvPr/>
        </p:nvSpPr>
        <p:spPr>
          <a:xfrm>
            <a:off x="684727" y="4946392"/>
            <a:ext cx="8165072" cy="1938992"/>
          </a:xfrm>
          <a:prstGeom prst="rect">
            <a:avLst/>
          </a:prstGeom>
          <a:noFill/>
        </p:spPr>
        <p:txBody>
          <a:bodyPr wrap="square" rtlCol="0">
            <a:spAutoFit/>
          </a:bodyPr>
          <a:lstStyle/>
          <a:p>
            <a:pPr marL="342900" indent="-342900">
              <a:buClr>
                <a:srgbClr val="FF0000"/>
              </a:buClr>
              <a:buFont typeface="Wingdings" pitchFamily="2" charset="2"/>
              <a:buChar char="Ø"/>
            </a:pPr>
            <a:r>
              <a:rPr lang="nl-NL" sz="2400" dirty="0"/>
              <a:t>Bij te langzaam vliegen (1) drukt de vlieger de neus duidelijk naar beneden. De lierman merkt dit en geeft meer gas.</a:t>
            </a:r>
          </a:p>
          <a:p>
            <a:pPr marL="342900" indent="-342900">
              <a:buClr>
                <a:srgbClr val="FF0000"/>
              </a:buClr>
              <a:buFont typeface="Wingdings" pitchFamily="2" charset="2"/>
              <a:buChar char="Ø"/>
            </a:pPr>
            <a:endParaRPr lang="nl-NL" sz="2400" dirty="0"/>
          </a:p>
          <a:p>
            <a:pPr marL="342900" indent="-342900">
              <a:buClr>
                <a:srgbClr val="FF0000"/>
              </a:buClr>
              <a:buFont typeface="Wingdings" pitchFamily="2" charset="2"/>
              <a:buChar char="Ø"/>
            </a:pPr>
            <a:r>
              <a:rPr lang="nl-NL" sz="2400" dirty="0"/>
              <a:t>Bij te snel lieren (2) doet de vlieger het richtingsroer heen en weer. De lierman ziet dat en geeft minder gas.</a:t>
            </a:r>
          </a:p>
        </p:txBody>
      </p:sp>
      <p:pic>
        <p:nvPicPr>
          <p:cNvPr id="5" name="Afbeelding 4">
            <a:extLst>
              <a:ext uri="{FF2B5EF4-FFF2-40B4-BE49-F238E27FC236}">
                <a16:creationId xmlns:a16="http://schemas.microsoft.com/office/drawing/2014/main" id="{FDE01BF3-9406-B1CA-1278-65B8185D6093}"/>
              </a:ext>
            </a:extLst>
          </p:cNvPr>
          <p:cNvPicPr>
            <a:picLocks noChangeAspect="1"/>
          </p:cNvPicPr>
          <p:nvPr/>
        </p:nvPicPr>
        <p:blipFill rotWithShape="1">
          <a:blip r:embed="rId4"/>
          <a:srcRect t="6054" b="4015"/>
          <a:stretch/>
        </p:blipFill>
        <p:spPr>
          <a:xfrm>
            <a:off x="1115616" y="816135"/>
            <a:ext cx="7272808" cy="4011512"/>
          </a:xfrm>
          <a:prstGeom prst="rect">
            <a:avLst/>
          </a:prstGeom>
        </p:spPr>
      </p:pic>
      <p:sp>
        <p:nvSpPr>
          <p:cNvPr id="6" name="Tekstvak 5">
            <a:extLst>
              <a:ext uri="{FF2B5EF4-FFF2-40B4-BE49-F238E27FC236}">
                <a16:creationId xmlns:a16="http://schemas.microsoft.com/office/drawing/2014/main" id="{663A9CB6-9CF9-C107-DD8E-5A4DB85B70BE}"/>
              </a:ext>
            </a:extLst>
          </p:cNvPr>
          <p:cNvSpPr txBox="1"/>
          <p:nvPr/>
        </p:nvSpPr>
        <p:spPr>
          <a:xfrm>
            <a:off x="257063" y="727100"/>
            <a:ext cx="1686872" cy="461665"/>
          </a:xfrm>
          <a:prstGeom prst="rect">
            <a:avLst/>
          </a:prstGeom>
          <a:solidFill>
            <a:schemeClr val="accent1"/>
          </a:solidFill>
        </p:spPr>
        <p:txBody>
          <a:bodyPr wrap="none" rtlCol="0">
            <a:spAutoFit/>
          </a:bodyPr>
          <a:lstStyle/>
          <a:p>
            <a:r>
              <a:rPr lang="nl-NL" sz="2400" b="1" dirty="0">
                <a:solidFill>
                  <a:schemeClr val="bg1"/>
                </a:solidFill>
              </a:rPr>
              <a:t>LIERTEKENS</a:t>
            </a:r>
            <a:endParaRPr lang="nl-NL" sz="2400" dirty="0">
              <a:solidFill>
                <a:schemeClr val="bg1"/>
              </a:solidFill>
            </a:endParaRPr>
          </a:p>
        </p:txBody>
      </p:sp>
    </p:spTree>
    <p:extLst>
      <p:ext uri="{BB962C8B-B14F-4D97-AF65-F5344CB8AC3E}">
        <p14:creationId xmlns:p14="http://schemas.microsoft.com/office/powerpoint/2010/main" val="2882888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1816938" y="35913"/>
            <a:ext cx="5533438" cy="584775"/>
          </a:xfrm>
          <a:prstGeom prst="rect">
            <a:avLst/>
          </a:prstGeom>
          <a:noFill/>
        </p:spPr>
        <p:txBody>
          <a:bodyPr wrap="none" rtlCol="0">
            <a:spAutoFit/>
          </a:bodyPr>
          <a:lstStyle/>
          <a:p>
            <a:r>
              <a:rPr lang="nl-NL" sz="3200" dirty="0">
                <a:solidFill>
                  <a:schemeClr val="bg1"/>
                </a:solidFill>
              </a:rPr>
              <a:t>4.1 DE KENNISMAKINGSVLUCHT</a:t>
            </a:r>
          </a:p>
        </p:txBody>
      </p:sp>
      <p:pic>
        <p:nvPicPr>
          <p:cNvPr id="2" name="Afbeelding 1">
            <a:extLst>
              <a:ext uri="{FF2B5EF4-FFF2-40B4-BE49-F238E27FC236}">
                <a16:creationId xmlns:a16="http://schemas.microsoft.com/office/drawing/2014/main" id="{E386E223-D61C-C643-8623-5AC52F06F0F9}"/>
              </a:ext>
            </a:extLst>
          </p:cNvPr>
          <p:cNvPicPr>
            <a:picLocks noChangeAspect="1"/>
          </p:cNvPicPr>
          <p:nvPr/>
        </p:nvPicPr>
        <p:blipFill>
          <a:blip r:embed="rId4"/>
          <a:stretch>
            <a:fillRect/>
          </a:stretch>
        </p:blipFill>
        <p:spPr>
          <a:xfrm>
            <a:off x="154790" y="762796"/>
            <a:ext cx="8817759" cy="1909909"/>
          </a:xfrm>
          <a:prstGeom prst="rect">
            <a:avLst/>
          </a:prstGeom>
        </p:spPr>
      </p:pic>
      <p:sp>
        <p:nvSpPr>
          <p:cNvPr id="3" name="Tekstvak 2">
            <a:extLst>
              <a:ext uri="{FF2B5EF4-FFF2-40B4-BE49-F238E27FC236}">
                <a16:creationId xmlns:a16="http://schemas.microsoft.com/office/drawing/2014/main" id="{0E605942-0397-AD4A-9BB0-8DB56E4A8BB0}"/>
              </a:ext>
            </a:extLst>
          </p:cNvPr>
          <p:cNvSpPr txBox="1"/>
          <p:nvPr/>
        </p:nvSpPr>
        <p:spPr>
          <a:xfrm>
            <a:off x="5014824" y="2778405"/>
            <a:ext cx="4129176" cy="3785652"/>
          </a:xfrm>
          <a:prstGeom prst="rect">
            <a:avLst/>
          </a:prstGeom>
          <a:noFill/>
        </p:spPr>
        <p:txBody>
          <a:bodyPr wrap="square" rtlCol="0">
            <a:spAutoFit/>
          </a:bodyPr>
          <a:lstStyle/>
          <a:p>
            <a:pPr marL="342900" indent="-342900">
              <a:buClr>
                <a:srgbClr val="FF0000"/>
              </a:buClr>
              <a:buFont typeface="Wingdings" pitchFamily="2" charset="2"/>
              <a:buChar char="Ø"/>
            </a:pPr>
            <a:r>
              <a:rPr lang="nl-NL" sz="2400" dirty="0"/>
              <a:t>1 Glijpad zonder kleppen.     2 Glijpad met kleppen.</a:t>
            </a:r>
          </a:p>
          <a:p>
            <a:pPr marL="342900" indent="-342900">
              <a:buClr>
                <a:srgbClr val="FF0000"/>
              </a:buClr>
              <a:buFont typeface="Wingdings" pitchFamily="2" charset="2"/>
              <a:buChar char="Ø"/>
            </a:pPr>
            <a:endParaRPr lang="nl-NL" sz="2400" dirty="0"/>
          </a:p>
          <a:p>
            <a:pPr marL="342900" indent="-342900">
              <a:buClr>
                <a:srgbClr val="FF0000"/>
              </a:buClr>
              <a:buFont typeface="Wingdings" pitchFamily="2" charset="2"/>
              <a:buChar char="Ø"/>
            </a:pPr>
            <a:r>
              <a:rPr lang="nl-NL" sz="2400" dirty="0"/>
              <a:t>Met de </a:t>
            </a:r>
            <a:r>
              <a:rPr lang="nl-NL" sz="2400" dirty="0">
                <a:solidFill>
                  <a:srgbClr val="FF0000"/>
                </a:solidFill>
              </a:rPr>
              <a:t>remkleppen</a:t>
            </a:r>
            <a:r>
              <a:rPr lang="nl-NL" sz="2400" dirty="0"/>
              <a:t> kunnen we de weerstand vergroten, waardoor we meer dalen en het glijpad steiler maken. We kunnen daardoor precies daar landen, waar wij graag willen.</a:t>
            </a:r>
          </a:p>
        </p:txBody>
      </p:sp>
      <p:pic>
        <p:nvPicPr>
          <p:cNvPr id="4" name="Afbeelding 3">
            <a:extLst>
              <a:ext uri="{FF2B5EF4-FFF2-40B4-BE49-F238E27FC236}">
                <a16:creationId xmlns:a16="http://schemas.microsoft.com/office/drawing/2014/main" id="{34CE9C15-1834-9C44-A61F-C1AFE8BE1238}"/>
              </a:ext>
            </a:extLst>
          </p:cNvPr>
          <p:cNvPicPr>
            <a:picLocks noChangeAspect="1"/>
          </p:cNvPicPr>
          <p:nvPr/>
        </p:nvPicPr>
        <p:blipFill>
          <a:blip r:embed="rId5"/>
          <a:stretch>
            <a:fillRect/>
          </a:stretch>
        </p:blipFill>
        <p:spPr>
          <a:xfrm>
            <a:off x="154791" y="3284984"/>
            <a:ext cx="4860032" cy="3200071"/>
          </a:xfrm>
          <a:prstGeom prst="rect">
            <a:avLst/>
          </a:prstGeom>
        </p:spPr>
      </p:pic>
      <p:sp>
        <p:nvSpPr>
          <p:cNvPr id="5" name="Tekstvak 4">
            <a:extLst>
              <a:ext uri="{FF2B5EF4-FFF2-40B4-BE49-F238E27FC236}">
                <a16:creationId xmlns:a16="http://schemas.microsoft.com/office/drawing/2014/main" id="{1807D0C2-B816-7F4E-8549-BC7849685E38}"/>
              </a:ext>
            </a:extLst>
          </p:cNvPr>
          <p:cNvSpPr txBox="1"/>
          <p:nvPr/>
        </p:nvSpPr>
        <p:spPr>
          <a:xfrm>
            <a:off x="179512" y="2751311"/>
            <a:ext cx="1975221" cy="461665"/>
          </a:xfrm>
          <a:prstGeom prst="rect">
            <a:avLst/>
          </a:prstGeom>
          <a:solidFill>
            <a:schemeClr val="accent1"/>
          </a:solidFill>
        </p:spPr>
        <p:txBody>
          <a:bodyPr wrap="none" rtlCol="0">
            <a:spAutoFit/>
          </a:bodyPr>
          <a:lstStyle/>
          <a:p>
            <a:r>
              <a:rPr lang="nl-NL" sz="2400" b="1" dirty="0">
                <a:solidFill>
                  <a:schemeClr val="bg1"/>
                </a:solidFill>
              </a:rPr>
              <a:t>REMKLEPPEN </a:t>
            </a:r>
            <a:endParaRPr lang="nl-NL" sz="2400" dirty="0">
              <a:solidFill>
                <a:schemeClr val="bg1"/>
              </a:solidFill>
            </a:endParaRPr>
          </a:p>
        </p:txBody>
      </p:sp>
    </p:spTree>
    <p:extLst>
      <p:ext uri="{BB962C8B-B14F-4D97-AF65-F5344CB8AC3E}">
        <p14:creationId xmlns:p14="http://schemas.microsoft.com/office/powerpoint/2010/main" val="2145605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1886521" y="23555"/>
            <a:ext cx="5370957" cy="584775"/>
          </a:xfrm>
          <a:prstGeom prst="rect">
            <a:avLst/>
          </a:prstGeom>
          <a:noFill/>
        </p:spPr>
        <p:txBody>
          <a:bodyPr wrap="none" rtlCol="0">
            <a:spAutoFit/>
          </a:bodyPr>
          <a:lstStyle/>
          <a:p>
            <a:r>
              <a:rPr lang="nl-NL" sz="3200" dirty="0">
                <a:solidFill>
                  <a:schemeClr val="bg1"/>
                </a:solidFill>
              </a:rPr>
              <a:t>4.2 WERKING STUURORGANEN</a:t>
            </a:r>
          </a:p>
        </p:txBody>
      </p:sp>
      <p:pic>
        <p:nvPicPr>
          <p:cNvPr id="2" name="Afbeelding 1">
            <a:extLst>
              <a:ext uri="{FF2B5EF4-FFF2-40B4-BE49-F238E27FC236}">
                <a16:creationId xmlns:a16="http://schemas.microsoft.com/office/drawing/2014/main" id="{3831AA58-7512-F744-B60C-8C9ADFCF9620}"/>
              </a:ext>
            </a:extLst>
          </p:cNvPr>
          <p:cNvPicPr>
            <a:picLocks noChangeAspect="1"/>
          </p:cNvPicPr>
          <p:nvPr/>
        </p:nvPicPr>
        <p:blipFill>
          <a:blip r:embed="rId4"/>
          <a:stretch>
            <a:fillRect/>
          </a:stretch>
        </p:blipFill>
        <p:spPr>
          <a:xfrm>
            <a:off x="125015" y="791886"/>
            <a:ext cx="8839474" cy="2637110"/>
          </a:xfrm>
          <a:prstGeom prst="rect">
            <a:avLst/>
          </a:prstGeom>
        </p:spPr>
      </p:pic>
      <p:sp>
        <p:nvSpPr>
          <p:cNvPr id="3" name="Tekstvak 2">
            <a:extLst>
              <a:ext uri="{FF2B5EF4-FFF2-40B4-BE49-F238E27FC236}">
                <a16:creationId xmlns:a16="http://schemas.microsoft.com/office/drawing/2014/main" id="{582A5E46-39C4-714B-95DE-BB5B3C833FCD}"/>
              </a:ext>
            </a:extLst>
          </p:cNvPr>
          <p:cNvSpPr txBox="1"/>
          <p:nvPr/>
        </p:nvSpPr>
        <p:spPr>
          <a:xfrm>
            <a:off x="107504" y="3789040"/>
            <a:ext cx="8784976" cy="3046988"/>
          </a:xfrm>
          <a:prstGeom prst="rect">
            <a:avLst/>
          </a:prstGeom>
          <a:noFill/>
        </p:spPr>
        <p:txBody>
          <a:bodyPr wrap="square" rtlCol="0">
            <a:spAutoFit/>
          </a:bodyPr>
          <a:lstStyle/>
          <a:p>
            <a:pPr marL="342900" indent="-342900">
              <a:buClr>
                <a:srgbClr val="FF0000"/>
              </a:buClr>
              <a:buFont typeface="Wingdings" pitchFamily="2" charset="2"/>
              <a:buChar char="Ø"/>
            </a:pPr>
            <a:r>
              <a:rPr lang="nl-NL" sz="2400" dirty="0"/>
              <a:t>Een uitslag van het hoogteroer veroorzaakt een draaiing om de dwarsas, dit noemen we </a:t>
            </a:r>
            <a:r>
              <a:rPr lang="nl-NL" sz="2400" dirty="0">
                <a:solidFill>
                  <a:srgbClr val="FF0000"/>
                </a:solidFill>
              </a:rPr>
              <a:t>stampen</a:t>
            </a:r>
            <a:r>
              <a:rPr lang="nl-NL" sz="2400" dirty="0"/>
              <a:t>. </a:t>
            </a:r>
          </a:p>
          <a:p>
            <a:pPr marL="342900" indent="-342900">
              <a:buClr>
                <a:srgbClr val="FF0000"/>
              </a:buClr>
              <a:buFont typeface="Wingdings" pitchFamily="2" charset="2"/>
              <a:buChar char="Ø"/>
            </a:pPr>
            <a:r>
              <a:rPr lang="nl-NL" sz="2400" dirty="0"/>
              <a:t>Als je de stuurknuppel naar voren doet, gaat de neus van het vliegtuig naar beneden. De snelheid loopt op. Als je de stuurknuppel naar je toe verplaatst gaat de neus omhoog en de snelheid loopt terug.</a:t>
            </a:r>
          </a:p>
          <a:p>
            <a:pPr marL="342900" indent="-342900">
              <a:buClr>
                <a:srgbClr val="FF0000"/>
              </a:buClr>
              <a:buFont typeface="Wingdings" pitchFamily="2" charset="2"/>
              <a:buChar char="Ø"/>
            </a:pPr>
            <a:r>
              <a:rPr lang="nl-NL" sz="2400" dirty="0"/>
              <a:t>De staart omhoog en de neus omlaag is een beweging om de dwarsas.</a:t>
            </a:r>
          </a:p>
        </p:txBody>
      </p:sp>
    </p:spTree>
    <p:extLst>
      <p:ext uri="{BB962C8B-B14F-4D97-AF65-F5344CB8AC3E}">
        <p14:creationId xmlns:p14="http://schemas.microsoft.com/office/powerpoint/2010/main" val="2290577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1886521" y="23555"/>
            <a:ext cx="5370957" cy="584775"/>
          </a:xfrm>
          <a:prstGeom prst="rect">
            <a:avLst/>
          </a:prstGeom>
          <a:noFill/>
        </p:spPr>
        <p:txBody>
          <a:bodyPr wrap="none" rtlCol="0">
            <a:spAutoFit/>
          </a:bodyPr>
          <a:lstStyle/>
          <a:p>
            <a:r>
              <a:rPr lang="nl-NL" sz="3200" dirty="0">
                <a:solidFill>
                  <a:schemeClr val="bg1"/>
                </a:solidFill>
              </a:rPr>
              <a:t>4.2 WERKING STUURORGANEN</a:t>
            </a:r>
          </a:p>
        </p:txBody>
      </p:sp>
      <p:sp>
        <p:nvSpPr>
          <p:cNvPr id="3" name="Tekstvak 2">
            <a:extLst>
              <a:ext uri="{FF2B5EF4-FFF2-40B4-BE49-F238E27FC236}">
                <a16:creationId xmlns:a16="http://schemas.microsoft.com/office/drawing/2014/main" id="{582A5E46-39C4-714B-95DE-BB5B3C833FCD}"/>
              </a:ext>
            </a:extLst>
          </p:cNvPr>
          <p:cNvSpPr txBox="1"/>
          <p:nvPr/>
        </p:nvSpPr>
        <p:spPr>
          <a:xfrm>
            <a:off x="0" y="4804466"/>
            <a:ext cx="9251950" cy="1938992"/>
          </a:xfrm>
          <a:prstGeom prst="rect">
            <a:avLst/>
          </a:prstGeom>
          <a:noFill/>
        </p:spPr>
        <p:txBody>
          <a:bodyPr wrap="square" rtlCol="0">
            <a:spAutoFit/>
          </a:bodyPr>
          <a:lstStyle/>
          <a:p>
            <a:pPr marL="342900" indent="-342900">
              <a:buClr>
                <a:srgbClr val="FF0000"/>
              </a:buClr>
              <a:buFont typeface="Wingdings" pitchFamily="2" charset="2"/>
              <a:buChar char="Ø"/>
            </a:pPr>
            <a:r>
              <a:rPr lang="nl-NL" sz="2400" dirty="0"/>
              <a:t>Een uitslag van de rolroeren veroorzaakt een draaiing om de langsas, dit noemen we </a:t>
            </a:r>
            <a:r>
              <a:rPr lang="nl-NL" sz="2400" dirty="0">
                <a:solidFill>
                  <a:srgbClr val="FF0000"/>
                </a:solidFill>
              </a:rPr>
              <a:t>rollen</a:t>
            </a:r>
            <a:r>
              <a:rPr lang="nl-NL" sz="2400" dirty="0"/>
              <a:t>. </a:t>
            </a:r>
          </a:p>
          <a:p>
            <a:pPr marL="342900" indent="-342900">
              <a:buClr>
                <a:srgbClr val="FF0000"/>
              </a:buClr>
              <a:buFont typeface="Wingdings" pitchFamily="2" charset="2"/>
              <a:buChar char="Ø"/>
            </a:pPr>
            <a:r>
              <a:rPr lang="nl-NL" sz="2400" dirty="0"/>
              <a:t>Als je de stuurknuppel naar rechts doet, slaat het linker rolroer naar beneden en het rechter naar boven uit. De linkervleugel gaat omhoog en de rechtervleugel omlaag. Het vliegtuig gaat rollen om zijn langsas. </a:t>
            </a:r>
          </a:p>
        </p:txBody>
      </p:sp>
      <p:pic>
        <p:nvPicPr>
          <p:cNvPr id="4" name="Afbeelding 3">
            <a:extLst>
              <a:ext uri="{FF2B5EF4-FFF2-40B4-BE49-F238E27FC236}">
                <a16:creationId xmlns:a16="http://schemas.microsoft.com/office/drawing/2014/main" id="{2AA574DA-D5C9-E745-A093-39FAACE9C4A9}"/>
              </a:ext>
            </a:extLst>
          </p:cNvPr>
          <p:cNvPicPr>
            <a:picLocks noChangeAspect="1"/>
          </p:cNvPicPr>
          <p:nvPr/>
        </p:nvPicPr>
        <p:blipFill>
          <a:blip r:embed="rId4"/>
          <a:stretch>
            <a:fillRect/>
          </a:stretch>
        </p:blipFill>
        <p:spPr>
          <a:xfrm>
            <a:off x="251520" y="807880"/>
            <a:ext cx="8721029" cy="3880857"/>
          </a:xfrm>
          <a:prstGeom prst="rect">
            <a:avLst/>
          </a:prstGeom>
        </p:spPr>
      </p:pic>
    </p:spTree>
    <p:extLst>
      <p:ext uri="{BB962C8B-B14F-4D97-AF65-F5344CB8AC3E}">
        <p14:creationId xmlns:p14="http://schemas.microsoft.com/office/powerpoint/2010/main" val="2286048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2411413" y="2708275"/>
            <a:ext cx="9144000" cy="0"/>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2627313" y="2565400"/>
            <a:ext cx="9144000" cy="0"/>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2409825" y="2109788"/>
            <a:ext cx="9144000" cy="0"/>
          </a:xfrm>
          <a:prstGeom prst="rect">
            <a:avLst/>
          </a:prstGeom>
          <a:noFill/>
          <a:ln w="9525">
            <a:noFill/>
            <a:miter lim="800000"/>
            <a:headEnd/>
            <a:tailEnd/>
          </a:ln>
        </p:spPr>
        <p:txBody>
          <a:bodyPr>
            <a:spAutoFit/>
          </a:bodyPr>
          <a:lstStyle/>
          <a:p>
            <a:endParaRPr lang="nl-NL"/>
          </a:p>
        </p:txBody>
      </p:sp>
      <p:pic>
        <p:nvPicPr>
          <p:cNvPr id="25606" name="Picture 7" descr="LOGO PEGASE"/>
          <p:cNvPicPr>
            <a:picLocks noChangeAspect="1" noChangeArrowheads="1"/>
          </p:cNvPicPr>
          <p:nvPr/>
        </p:nvPicPr>
        <p:blipFill>
          <a:blip r:embed="rId2" cstate="print"/>
          <a:srcRect/>
          <a:stretch>
            <a:fillRect/>
          </a:stretch>
        </p:blipFill>
        <p:spPr bwMode="auto">
          <a:xfrm>
            <a:off x="0" y="-142875"/>
            <a:ext cx="1547813" cy="798513"/>
          </a:xfrm>
          <a:prstGeom prst="rect">
            <a:avLst/>
          </a:prstGeom>
          <a:noFill/>
          <a:ln w="9525">
            <a:noFill/>
            <a:miter lim="800000"/>
            <a:headEnd/>
            <a:tailEnd/>
          </a:ln>
        </p:spPr>
      </p:pic>
      <p:sp>
        <p:nvSpPr>
          <p:cNvPr id="25607" name="Text Box 9"/>
          <p:cNvSpPr txBox="1">
            <a:spLocks noChangeArrowheads="1"/>
          </p:cNvSpPr>
          <p:nvPr/>
        </p:nvSpPr>
        <p:spPr bwMode="auto">
          <a:xfrm>
            <a:off x="4767263" y="684213"/>
            <a:ext cx="4484687" cy="579437"/>
          </a:xfrm>
          <a:prstGeom prst="rect">
            <a:avLst/>
          </a:prstGeom>
          <a:noFill/>
          <a:ln w="9525">
            <a:noFill/>
            <a:miter lim="800000"/>
            <a:headEnd/>
            <a:tailEnd/>
          </a:ln>
        </p:spPr>
        <p:txBody>
          <a:bodyPr>
            <a:spAutoFit/>
          </a:bodyPr>
          <a:lstStyle/>
          <a:p>
            <a:r>
              <a:rPr lang="nl-NL"/>
              <a:t> </a:t>
            </a:r>
          </a:p>
        </p:txBody>
      </p:sp>
      <p:pic>
        <p:nvPicPr>
          <p:cNvPr id="25608" name="Picture 6"/>
          <p:cNvPicPr>
            <a:picLocks noChangeArrowheads="1"/>
          </p:cNvPicPr>
          <p:nvPr/>
        </p:nvPicPr>
        <p:blipFill>
          <a:blip r:embed="rId3" cstate="print"/>
          <a:srcRect/>
          <a:stretch>
            <a:fillRect/>
          </a:stretch>
        </p:blipFill>
        <p:spPr bwMode="auto">
          <a:xfrm>
            <a:off x="8286750" y="11088"/>
            <a:ext cx="685800" cy="609600"/>
          </a:xfrm>
          <a:prstGeom prst="rect">
            <a:avLst/>
          </a:prstGeom>
          <a:noFill/>
          <a:ln w="9525">
            <a:noFill/>
            <a:miter lim="800000"/>
            <a:headEnd/>
            <a:tailEnd/>
          </a:ln>
        </p:spPr>
      </p:pic>
      <p:sp>
        <p:nvSpPr>
          <p:cNvPr id="10" name="Tekstvak 9">
            <a:extLst>
              <a:ext uri="{FF2B5EF4-FFF2-40B4-BE49-F238E27FC236}">
                <a16:creationId xmlns:a16="http://schemas.microsoft.com/office/drawing/2014/main" id="{C134934F-0D84-0B4A-9D35-8F9FFA6C1C94}"/>
              </a:ext>
            </a:extLst>
          </p:cNvPr>
          <p:cNvSpPr txBox="1"/>
          <p:nvPr/>
        </p:nvSpPr>
        <p:spPr>
          <a:xfrm>
            <a:off x="1886521" y="23555"/>
            <a:ext cx="5370957" cy="584775"/>
          </a:xfrm>
          <a:prstGeom prst="rect">
            <a:avLst/>
          </a:prstGeom>
          <a:noFill/>
        </p:spPr>
        <p:txBody>
          <a:bodyPr wrap="none" rtlCol="0">
            <a:spAutoFit/>
          </a:bodyPr>
          <a:lstStyle/>
          <a:p>
            <a:r>
              <a:rPr lang="nl-NL" sz="3200" dirty="0">
                <a:solidFill>
                  <a:schemeClr val="bg1"/>
                </a:solidFill>
              </a:rPr>
              <a:t>4.2 WERKING STUURORGANEN</a:t>
            </a:r>
          </a:p>
        </p:txBody>
      </p:sp>
      <p:sp>
        <p:nvSpPr>
          <p:cNvPr id="3" name="Tekstvak 2">
            <a:extLst>
              <a:ext uri="{FF2B5EF4-FFF2-40B4-BE49-F238E27FC236}">
                <a16:creationId xmlns:a16="http://schemas.microsoft.com/office/drawing/2014/main" id="{582A5E46-39C4-714B-95DE-BB5B3C833FCD}"/>
              </a:ext>
            </a:extLst>
          </p:cNvPr>
          <p:cNvSpPr txBox="1"/>
          <p:nvPr/>
        </p:nvSpPr>
        <p:spPr>
          <a:xfrm>
            <a:off x="0" y="5229871"/>
            <a:ext cx="9144000" cy="1569660"/>
          </a:xfrm>
          <a:prstGeom prst="rect">
            <a:avLst/>
          </a:prstGeom>
          <a:noFill/>
        </p:spPr>
        <p:txBody>
          <a:bodyPr wrap="square" rtlCol="0">
            <a:spAutoFit/>
          </a:bodyPr>
          <a:lstStyle/>
          <a:p>
            <a:pPr marL="342900" indent="-342900">
              <a:buClr>
                <a:srgbClr val="FF0000"/>
              </a:buClr>
              <a:buFont typeface="Wingdings" pitchFamily="2" charset="2"/>
              <a:buChar char="Ø"/>
            </a:pPr>
            <a:r>
              <a:rPr lang="nl-NL" sz="2400" dirty="0"/>
              <a:t>Met het voetenstuur bedien je het richtingsroer. Wanneer je rechts intrapt, slaat het richtingsroer uit naar rechts.</a:t>
            </a:r>
          </a:p>
          <a:p>
            <a:pPr marL="342900" indent="-342900">
              <a:buClr>
                <a:srgbClr val="FF0000"/>
              </a:buClr>
              <a:buFont typeface="Wingdings" pitchFamily="2" charset="2"/>
              <a:buChar char="Ø"/>
            </a:pPr>
            <a:r>
              <a:rPr lang="nl-NL" sz="2400" dirty="0"/>
              <a:t>Een uitslag van het richtingsroer veroorzaakt een draaiing om de topas, dit noemen we </a:t>
            </a:r>
            <a:r>
              <a:rPr lang="nl-NL" sz="2400" dirty="0">
                <a:solidFill>
                  <a:srgbClr val="FF0000"/>
                </a:solidFill>
              </a:rPr>
              <a:t>gieren</a:t>
            </a:r>
            <a:r>
              <a:rPr lang="nl-NL" sz="2400" dirty="0"/>
              <a:t>.</a:t>
            </a:r>
          </a:p>
        </p:txBody>
      </p:sp>
      <p:pic>
        <p:nvPicPr>
          <p:cNvPr id="5" name="Afbeelding 4">
            <a:extLst>
              <a:ext uri="{FF2B5EF4-FFF2-40B4-BE49-F238E27FC236}">
                <a16:creationId xmlns:a16="http://schemas.microsoft.com/office/drawing/2014/main" id="{7BE33A97-1A6D-C74E-926E-21AB51063092}"/>
              </a:ext>
            </a:extLst>
          </p:cNvPr>
          <p:cNvPicPr>
            <a:picLocks noChangeAspect="1"/>
          </p:cNvPicPr>
          <p:nvPr/>
        </p:nvPicPr>
        <p:blipFill>
          <a:blip r:embed="rId4"/>
          <a:stretch>
            <a:fillRect/>
          </a:stretch>
        </p:blipFill>
        <p:spPr>
          <a:xfrm>
            <a:off x="1115617" y="741226"/>
            <a:ext cx="7007600" cy="4496544"/>
          </a:xfrm>
          <a:prstGeom prst="rect">
            <a:avLst/>
          </a:prstGeom>
        </p:spPr>
      </p:pic>
    </p:spTree>
    <p:extLst>
      <p:ext uri="{BB962C8B-B14F-4D97-AF65-F5344CB8AC3E}">
        <p14:creationId xmlns:p14="http://schemas.microsoft.com/office/powerpoint/2010/main" val="93365343"/>
      </p:ext>
    </p:extLst>
  </p:cSld>
  <p:clrMapOvr>
    <a:masterClrMapping/>
  </p:clrMapOvr>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3768</TotalTime>
  <Words>1985</Words>
  <Application>Microsoft Macintosh PowerPoint</Application>
  <PresentationFormat>Diavoorstelling (4:3)</PresentationFormat>
  <Paragraphs>217</Paragraphs>
  <Slides>30</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30</vt:i4>
      </vt:variant>
    </vt:vector>
  </HeadingPairs>
  <TitlesOfParts>
    <vt:vector size="35" baseType="lpstr">
      <vt:lpstr>Arial</vt:lpstr>
      <vt:lpstr>Calibri</vt:lpstr>
      <vt:lpstr>Helvetica Neue</vt:lpstr>
      <vt:lpstr>Wingdings</vt:lpstr>
      <vt:lpstr>Office-thema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dirk</dc:creator>
  <cp:lastModifiedBy>dirk corporaal</cp:lastModifiedBy>
  <cp:revision>270</cp:revision>
  <dcterms:created xsi:type="dcterms:W3CDTF">2014-03-01T09:35:46Z</dcterms:created>
  <dcterms:modified xsi:type="dcterms:W3CDTF">2023-04-07T09:02:11Z</dcterms:modified>
</cp:coreProperties>
</file>